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notesMasterIdLst>
    <p:notesMasterId r:id="rId52"/>
  </p:notesMasterIdLst>
  <p:sldIdLst>
    <p:sldId id="258" r:id="rId2"/>
    <p:sldId id="286" r:id="rId3"/>
    <p:sldId id="289" r:id="rId4"/>
    <p:sldId id="288" r:id="rId5"/>
    <p:sldId id="290" r:id="rId6"/>
    <p:sldId id="291" r:id="rId7"/>
    <p:sldId id="292" r:id="rId8"/>
    <p:sldId id="293" r:id="rId9"/>
    <p:sldId id="294" r:id="rId10"/>
    <p:sldId id="295" r:id="rId11"/>
    <p:sldId id="297" r:id="rId12"/>
    <p:sldId id="296" r:id="rId13"/>
    <p:sldId id="771" r:id="rId14"/>
    <p:sldId id="277" r:id="rId15"/>
    <p:sldId id="768" r:id="rId16"/>
    <p:sldId id="770" r:id="rId17"/>
    <p:sldId id="314" r:id="rId18"/>
    <p:sldId id="767" r:id="rId19"/>
    <p:sldId id="278" r:id="rId20"/>
    <p:sldId id="316" r:id="rId21"/>
    <p:sldId id="769" r:id="rId22"/>
    <p:sldId id="318" r:id="rId23"/>
    <p:sldId id="298" r:id="rId24"/>
    <p:sldId id="772" r:id="rId25"/>
    <p:sldId id="773" r:id="rId26"/>
    <p:sldId id="276" r:id="rId27"/>
    <p:sldId id="774" r:id="rId28"/>
    <p:sldId id="766" r:id="rId29"/>
    <p:sldId id="775" r:id="rId30"/>
    <p:sldId id="776" r:id="rId31"/>
    <p:sldId id="777" r:id="rId32"/>
    <p:sldId id="778" r:id="rId33"/>
    <p:sldId id="779" r:id="rId34"/>
    <p:sldId id="780" r:id="rId35"/>
    <p:sldId id="781" r:id="rId36"/>
    <p:sldId id="785" r:id="rId37"/>
    <p:sldId id="783" r:id="rId38"/>
    <p:sldId id="786" r:id="rId39"/>
    <p:sldId id="787" r:id="rId40"/>
    <p:sldId id="788" r:id="rId41"/>
    <p:sldId id="792" r:id="rId42"/>
    <p:sldId id="793" r:id="rId43"/>
    <p:sldId id="794" r:id="rId44"/>
    <p:sldId id="795" r:id="rId45"/>
    <p:sldId id="796" r:id="rId46"/>
    <p:sldId id="797" r:id="rId47"/>
    <p:sldId id="784" r:id="rId48"/>
    <p:sldId id="789" r:id="rId49"/>
    <p:sldId id="791" r:id="rId50"/>
    <p:sldId id="313"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1"/>
  </p:normalViewPr>
  <p:slideViewPr>
    <p:cSldViewPr snapToGrid="0">
      <p:cViewPr varScale="1">
        <p:scale>
          <a:sx n="107" d="100"/>
          <a:sy n="107" d="100"/>
        </p:scale>
        <p:origin x="7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E06BE4-0818-CA4E-9DA0-2E959AE3B37D}" type="datetimeFigureOut">
              <a:rPr lang="ru-RU" smtClean="0"/>
              <a:t>31.03.2023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626896-9F2B-4E45-BC76-436D32773DBB}" type="slidenum">
              <a:rPr lang="ru-RU" smtClean="0"/>
              <a:t>‹#›</a:t>
            </a:fld>
            <a:endParaRPr lang="ru-RU"/>
          </a:p>
        </p:txBody>
      </p:sp>
    </p:spTree>
    <p:extLst>
      <p:ext uri="{BB962C8B-B14F-4D97-AF65-F5344CB8AC3E}">
        <p14:creationId xmlns:p14="http://schemas.microsoft.com/office/powerpoint/2010/main" val="2647174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760E62F-C21F-7542-B63B-F16299E43498}" type="slidenum">
              <a:rPr lang="ru-RU" smtClean="0"/>
              <a:t>1</a:t>
            </a:fld>
            <a:endParaRPr lang="ru-RU" dirty="0"/>
          </a:p>
        </p:txBody>
      </p:sp>
    </p:spTree>
    <p:extLst>
      <p:ext uri="{BB962C8B-B14F-4D97-AF65-F5344CB8AC3E}">
        <p14:creationId xmlns:p14="http://schemas.microsoft.com/office/powerpoint/2010/main" val="2817597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8950FD3-CDB8-7E42-AB39-94A17E4ED0D5}" type="datetimeFigureOut">
              <a:rPr lang="ru-RU" smtClean="0"/>
              <a:t>31.03.2023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52E0AE-0C86-9D48-9F11-7C95F72BE789}" type="slidenum">
              <a:rPr lang="ru-RU" smtClean="0"/>
              <a:t>‹#›</a:t>
            </a:fld>
            <a:endParaRPr lang="ru-RU"/>
          </a:p>
        </p:txBody>
      </p:sp>
    </p:spTree>
    <p:extLst>
      <p:ext uri="{BB962C8B-B14F-4D97-AF65-F5344CB8AC3E}">
        <p14:creationId xmlns:p14="http://schemas.microsoft.com/office/powerpoint/2010/main" val="2544735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8950FD3-CDB8-7E42-AB39-94A17E4ED0D5}" type="datetimeFigureOut">
              <a:rPr lang="ru-RU" smtClean="0"/>
              <a:t>31.03.2023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52E0AE-0C86-9D48-9F11-7C95F72BE789}" type="slidenum">
              <a:rPr lang="ru-RU" smtClean="0"/>
              <a:t>‹#›</a:t>
            </a:fld>
            <a:endParaRPr lang="ru-RU"/>
          </a:p>
        </p:txBody>
      </p:sp>
    </p:spTree>
    <p:extLst>
      <p:ext uri="{BB962C8B-B14F-4D97-AF65-F5344CB8AC3E}">
        <p14:creationId xmlns:p14="http://schemas.microsoft.com/office/powerpoint/2010/main" val="3170522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C8950FD3-CDB8-7E42-AB39-94A17E4ED0D5}" type="datetimeFigureOut">
              <a:rPr lang="ru-RU" smtClean="0"/>
              <a:t>31.03.2023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52E0AE-0C86-9D48-9F11-7C95F72BE789}" type="slidenum">
              <a:rPr lang="ru-RU" smtClean="0"/>
              <a:t>‹#›</a:t>
            </a:fld>
            <a:endParaRPr lang="ru-RU"/>
          </a:p>
        </p:txBody>
      </p:sp>
    </p:spTree>
    <p:extLst>
      <p:ext uri="{BB962C8B-B14F-4D97-AF65-F5344CB8AC3E}">
        <p14:creationId xmlns:p14="http://schemas.microsoft.com/office/powerpoint/2010/main" val="1741027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ru-RU"/>
              <a:t>Образец заголовка</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C8950FD3-CDB8-7E42-AB39-94A17E4ED0D5}" type="datetimeFigureOut">
              <a:rPr lang="ru-RU" smtClean="0"/>
              <a:t>31.03.2023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52E0AE-0C86-9D48-9F11-7C95F72BE789}" type="slidenum">
              <a:rPr lang="ru-RU" smtClean="0"/>
              <a:t>‹#›</a:t>
            </a:fld>
            <a:endParaRPr lang="ru-RU"/>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3982093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8950FD3-CDB8-7E42-AB39-94A17E4ED0D5}" type="datetimeFigureOut">
              <a:rPr lang="ru-RU" smtClean="0"/>
              <a:t>31.03.2023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52E0AE-0C86-9D48-9F11-7C95F72BE789}" type="slidenum">
              <a:rPr lang="ru-RU" smtClean="0"/>
              <a:t>‹#›</a:t>
            </a:fld>
            <a:endParaRPr lang="ru-RU"/>
          </a:p>
        </p:txBody>
      </p:sp>
    </p:spTree>
    <p:extLst>
      <p:ext uri="{BB962C8B-B14F-4D97-AF65-F5344CB8AC3E}">
        <p14:creationId xmlns:p14="http://schemas.microsoft.com/office/powerpoint/2010/main" val="3273402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8950FD3-CDB8-7E42-AB39-94A17E4ED0D5}" type="datetimeFigureOut">
              <a:rPr lang="ru-RU" smtClean="0"/>
              <a:t>31.03.2023</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52E0AE-0C86-9D48-9F11-7C95F72BE789}" type="slidenum">
              <a:rPr lang="ru-RU" smtClean="0"/>
              <a:t>‹#›</a:t>
            </a:fld>
            <a:endParaRPr lang="ru-RU"/>
          </a:p>
        </p:txBody>
      </p:sp>
    </p:spTree>
    <p:extLst>
      <p:ext uri="{BB962C8B-B14F-4D97-AF65-F5344CB8AC3E}">
        <p14:creationId xmlns:p14="http://schemas.microsoft.com/office/powerpoint/2010/main" val="1078564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8950FD3-CDB8-7E42-AB39-94A17E4ED0D5}" type="datetimeFigureOut">
              <a:rPr lang="ru-RU" smtClean="0"/>
              <a:t>31.03.2023</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52E0AE-0C86-9D48-9F11-7C95F72BE789}" type="slidenum">
              <a:rPr lang="ru-RU" smtClean="0"/>
              <a:t>‹#›</a:t>
            </a:fld>
            <a:endParaRPr lang="ru-RU"/>
          </a:p>
        </p:txBody>
      </p:sp>
    </p:spTree>
    <p:extLst>
      <p:ext uri="{BB962C8B-B14F-4D97-AF65-F5344CB8AC3E}">
        <p14:creationId xmlns:p14="http://schemas.microsoft.com/office/powerpoint/2010/main" val="3771317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8950FD3-CDB8-7E42-AB39-94A17E4ED0D5}" type="datetimeFigureOut">
              <a:rPr lang="ru-RU" smtClean="0"/>
              <a:t>31.03.2023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52E0AE-0C86-9D48-9F11-7C95F72BE789}" type="slidenum">
              <a:rPr lang="ru-RU" smtClean="0"/>
              <a:t>‹#›</a:t>
            </a:fld>
            <a:endParaRPr lang="ru-RU"/>
          </a:p>
        </p:txBody>
      </p:sp>
    </p:spTree>
    <p:extLst>
      <p:ext uri="{BB962C8B-B14F-4D97-AF65-F5344CB8AC3E}">
        <p14:creationId xmlns:p14="http://schemas.microsoft.com/office/powerpoint/2010/main" val="2103826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8950FD3-CDB8-7E42-AB39-94A17E4ED0D5}" type="datetimeFigureOut">
              <a:rPr lang="ru-RU" smtClean="0"/>
              <a:t>31.03.2023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52E0AE-0C86-9D48-9F11-7C95F72BE789}" type="slidenum">
              <a:rPr lang="ru-RU" smtClean="0"/>
              <a:t>‹#›</a:t>
            </a:fld>
            <a:endParaRPr lang="ru-RU"/>
          </a:p>
        </p:txBody>
      </p:sp>
    </p:spTree>
    <p:extLst>
      <p:ext uri="{BB962C8B-B14F-4D97-AF65-F5344CB8AC3E}">
        <p14:creationId xmlns:p14="http://schemas.microsoft.com/office/powerpoint/2010/main" val="92019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8950FD3-CDB8-7E42-AB39-94A17E4ED0D5}" type="datetimeFigureOut">
              <a:rPr lang="ru-RU" smtClean="0"/>
              <a:t>31.03.2023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52E0AE-0C86-9D48-9F11-7C95F72BE789}" type="slidenum">
              <a:rPr lang="ru-RU" smtClean="0"/>
              <a:t>‹#›</a:t>
            </a:fld>
            <a:endParaRPr lang="ru-RU"/>
          </a:p>
        </p:txBody>
      </p:sp>
    </p:spTree>
    <p:extLst>
      <p:ext uri="{BB962C8B-B14F-4D97-AF65-F5344CB8AC3E}">
        <p14:creationId xmlns:p14="http://schemas.microsoft.com/office/powerpoint/2010/main" val="144735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8950FD3-CDB8-7E42-AB39-94A17E4ED0D5}" type="datetimeFigureOut">
              <a:rPr lang="ru-RU" smtClean="0"/>
              <a:t>31.03.2023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52E0AE-0C86-9D48-9F11-7C95F72BE789}" type="slidenum">
              <a:rPr lang="ru-RU" smtClean="0"/>
              <a:t>‹#›</a:t>
            </a:fld>
            <a:endParaRPr lang="ru-RU"/>
          </a:p>
        </p:txBody>
      </p:sp>
    </p:spTree>
    <p:extLst>
      <p:ext uri="{BB962C8B-B14F-4D97-AF65-F5344CB8AC3E}">
        <p14:creationId xmlns:p14="http://schemas.microsoft.com/office/powerpoint/2010/main" val="3241256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8950FD3-CDB8-7E42-AB39-94A17E4ED0D5}" type="datetimeFigureOut">
              <a:rPr lang="ru-RU" smtClean="0"/>
              <a:t>31.03.2023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52E0AE-0C86-9D48-9F11-7C95F72BE789}" type="slidenum">
              <a:rPr lang="ru-RU" smtClean="0"/>
              <a:t>‹#›</a:t>
            </a:fld>
            <a:endParaRPr lang="ru-RU"/>
          </a:p>
        </p:txBody>
      </p:sp>
    </p:spTree>
    <p:extLst>
      <p:ext uri="{BB962C8B-B14F-4D97-AF65-F5344CB8AC3E}">
        <p14:creationId xmlns:p14="http://schemas.microsoft.com/office/powerpoint/2010/main" val="1042203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8950FD3-CDB8-7E42-AB39-94A17E4ED0D5}" type="datetimeFigureOut">
              <a:rPr lang="ru-RU" smtClean="0"/>
              <a:t>31.03.2023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752E0AE-0C86-9D48-9F11-7C95F72BE789}" type="slidenum">
              <a:rPr lang="ru-RU" smtClean="0"/>
              <a:t>‹#›</a:t>
            </a:fld>
            <a:endParaRPr lang="ru-RU"/>
          </a:p>
        </p:txBody>
      </p:sp>
    </p:spTree>
    <p:extLst>
      <p:ext uri="{BB962C8B-B14F-4D97-AF65-F5344CB8AC3E}">
        <p14:creationId xmlns:p14="http://schemas.microsoft.com/office/powerpoint/2010/main" val="3648838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C8950FD3-CDB8-7E42-AB39-94A17E4ED0D5}" type="datetimeFigureOut">
              <a:rPr lang="ru-RU" smtClean="0"/>
              <a:t>31.03.2023</a:t>
            </a:fld>
            <a:endParaRPr lang="ru-RU"/>
          </a:p>
        </p:txBody>
      </p:sp>
      <p:sp>
        <p:nvSpPr>
          <p:cNvPr id="5" name="Footer Placeholder 3"/>
          <p:cNvSpPr>
            <a:spLocks noGrp="1"/>
          </p:cNvSpPr>
          <p:nvPr>
            <p:ph type="ftr" sz="quarter" idx="11"/>
          </p:nvPr>
        </p:nvSpPr>
        <p:spPr/>
        <p:txBody>
          <a:bodyPr/>
          <a:lstStyle/>
          <a:p>
            <a:endParaRPr lang="ru-RU"/>
          </a:p>
        </p:txBody>
      </p:sp>
      <p:sp>
        <p:nvSpPr>
          <p:cNvPr id="6" name="Slide Number Placeholder 4"/>
          <p:cNvSpPr>
            <a:spLocks noGrp="1"/>
          </p:cNvSpPr>
          <p:nvPr>
            <p:ph type="sldNum" sz="quarter" idx="12"/>
          </p:nvPr>
        </p:nvSpPr>
        <p:spPr/>
        <p:txBody>
          <a:bodyPr/>
          <a:lstStyle/>
          <a:p>
            <a:fld id="{3752E0AE-0C86-9D48-9F11-7C95F72BE789}" type="slidenum">
              <a:rPr lang="ru-RU" smtClean="0"/>
              <a:t>‹#›</a:t>
            </a:fld>
            <a:endParaRPr lang="ru-RU"/>
          </a:p>
        </p:txBody>
      </p:sp>
    </p:spTree>
    <p:extLst>
      <p:ext uri="{BB962C8B-B14F-4D97-AF65-F5344CB8AC3E}">
        <p14:creationId xmlns:p14="http://schemas.microsoft.com/office/powerpoint/2010/main" val="1557719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8950FD3-CDB8-7E42-AB39-94A17E4ED0D5}" type="datetimeFigureOut">
              <a:rPr lang="ru-RU" smtClean="0"/>
              <a:t>31.03.2023</a:t>
            </a:fld>
            <a:endParaRPr lang="ru-RU"/>
          </a:p>
        </p:txBody>
      </p:sp>
      <p:sp>
        <p:nvSpPr>
          <p:cNvPr id="5" name="Footer Placeholder 2"/>
          <p:cNvSpPr>
            <a:spLocks noGrp="1"/>
          </p:cNvSpPr>
          <p:nvPr>
            <p:ph type="ftr" sz="quarter" idx="11"/>
          </p:nvPr>
        </p:nvSpPr>
        <p:spPr/>
        <p:txBody>
          <a:bodyPr/>
          <a:lstStyle/>
          <a:p>
            <a:endParaRPr lang="ru-RU"/>
          </a:p>
        </p:txBody>
      </p:sp>
      <p:sp>
        <p:nvSpPr>
          <p:cNvPr id="6" name="Slide Number Placeholder 3"/>
          <p:cNvSpPr>
            <a:spLocks noGrp="1"/>
          </p:cNvSpPr>
          <p:nvPr>
            <p:ph type="sldNum" sz="quarter" idx="12"/>
          </p:nvPr>
        </p:nvSpPr>
        <p:spPr/>
        <p:txBody>
          <a:bodyPr/>
          <a:lstStyle/>
          <a:p>
            <a:fld id="{3752E0AE-0C86-9D48-9F11-7C95F72BE789}" type="slidenum">
              <a:rPr lang="ru-RU" smtClean="0"/>
              <a:t>‹#›</a:t>
            </a:fld>
            <a:endParaRPr lang="ru-RU"/>
          </a:p>
        </p:txBody>
      </p:sp>
    </p:spTree>
    <p:extLst>
      <p:ext uri="{BB962C8B-B14F-4D97-AF65-F5344CB8AC3E}">
        <p14:creationId xmlns:p14="http://schemas.microsoft.com/office/powerpoint/2010/main" val="161836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C8950FD3-CDB8-7E42-AB39-94A17E4ED0D5}" type="datetimeFigureOut">
              <a:rPr lang="ru-RU" smtClean="0"/>
              <a:t>31.03.2023</a:t>
            </a:fld>
            <a:endParaRPr lang="ru-RU"/>
          </a:p>
        </p:txBody>
      </p:sp>
      <p:sp>
        <p:nvSpPr>
          <p:cNvPr id="5" name="Footer Placeholder 5"/>
          <p:cNvSpPr>
            <a:spLocks noGrp="1"/>
          </p:cNvSpPr>
          <p:nvPr>
            <p:ph type="ftr" sz="quarter" idx="11"/>
          </p:nvPr>
        </p:nvSpPr>
        <p:spPr/>
        <p:txBody>
          <a:bodyPr/>
          <a:lstStyle/>
          <a:p>
            <a:endParaRPr lang="ru-RU"/>
          </a:p>
        </p:txBody>
      </p:sp>
      <p:sp>
        <p:nvSpPr>
          <p:cNvPr id="6" name="Slide Number Placeholder 6"/>
          <p:cNvSpPr>
            <a:spLocks noGrp="1"/>
          </p:cNvSpPr>
          <p:nvPr>
            <p:ph type="sldNum" sz="quarter" idx="12"/>
          </p:nvPr>
        </p:nvSpPr>
        <p:spPr/>
        <p:txBody>
          <a:bodyPr/>
          <a:lstStyle/>
          <a:p>
            <a:fld id="{3752E0AE-0C86-9D48-9F11-7C95F72BE789}" type="slidenum">
              <a:rPr lang="ru-RU" smtClean="0"/>
              <a:t>‹#›</a:t>
            </a:fld>
            <a:endParaRPr lang="ru-RU"/>
          </a:p>
        </p:txBody>
      </p:sp>
    </p:spTree>
    <p:extLst>
      <p:ext uri="{BB962C8B-B14F-4D97-AF65-F5344CB8AC3E}">
        <p14:creationId xmlns:p14="http://schemas.microsoft.com/office/powerpoint/2010/main" val="266624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8950FD3-CDB8-7E42-AB39-94A17E4ED0D5}" type="datetimeFigureOut">
              <a:rPr lang="ru-RU" smtClean="0"/>
              <a:t>31.03.2023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52E0AE-0C86-9D48-9F11-7C95F72BE789}" type="slidenum">
              <a:rPr lang="ru-RU" smtClean="0"/>
              <a:t>‹#›</a:t>
            </a:fld>
            <a:endParaRPr lang="ru-RU"/>
          </a:p>
        </p:txBody>
      </p:sp>
    </p:spTree>
    <p:extLst>
      <p:ext uri="{BB962C8B-B14F-4D97-AF65-F5344CB8AC3E}">
        <p14:creationId xmlns:p14="http://schemas.microsoft.com/office/powerpoint/2010/main" val="392442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8950FD3-CDB8-7E42-AB39-94A17E4ED0D5}" type="datetimeFigureOut">
              <a:rPr lang="ru-RU" smtClean="0"/>
              <a:t>31.03.2023</a:t>
            </a:fld>
            <a:endParaRPr lang="ru-RU"/>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RU"/>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752E0AE-0C86-9D48-9F11-7C95F72BE789}" type="slidenum">
              <a:rPr lang="ru-RU" smtClean="0"/>
              <a:t>‹#›</a:t>
            </a:fld>
            <a:endParaRPr lang="ru-RU"/>
          </a:p>
        </p:txBody>
      </p:sp>
    </p:spTree>
    <p:extLst>
      <p:ext uri="{BB962C8B-B14F-4D97-AF65-F5344CB8AC3E}">
        <p14:creationId xmlns:p14="http://schemas.microsoft.com/office/powerpoint/2010/main" val="2340881146"/>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7.xml"/><Relationship Id="rId5" Type="http://schemas.openxmlformats.org/officeDocument/2006/relationships/image" Target="../media/image25.tiff"/><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litfl.com/wp-content/uploads/2018/08/ECG-TCA-toxicity-1-2.jpg"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litfl.com/wp-content/uploads/2018/08/ECG-TCA-toxicity-3-resolution-2.jpg"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4.tif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63D675-5A2B-A84C-72A7-3E9C899A037B}"/>
              </a:ext>
            </a:extLst>
          </p:cNvPr>
          <p:cNvSpPr txBox="1"/>
          <p:nvPr/>
        </p:nvSpPr>
        <p:spPr>
          <a:xfrm>
            <a:off x="-1" y="5406868"/>
            <a:ext cx="12192000" cy="1323439"/>
          </a:xfrm>
          <a:prstGeom prst="rect">
            <a:avLst/>
          </a:prstGeom>
          <a:noFill/>
        </p:spPr>
        <p:txBody>
          <a:bodyPr wrap="square" rtlCol="0">
            <a:spAutoFit/>
          </a:bodyPr>
          <a:lstStyle/>
          <a:p>
            <a:pPr algn="ctr"/>
            <a:r>
              <a:rPr lang="az-Latn-AZ" sz="2800" b="1" dirty="0">
                <a:solidFill>
                  <a:srgbClr val="FFFF00"/>
                </a:solidFill>
              </a:rPr>
              <a:t>t.ü.f.d., dosent İsmayıl Əfəndiyev</a:t>
            </a:r>
          </a:p>
          <a:p>
            <a:pPr algn="ctr"/>
            <a:endParaRPr lang="az-Latn-AZ" sz="800" b="1" dirty="0"/>
          </a:p>
          <a:p>
            <a:pPr algn="ctr"/>
            <a:r>
              <a:rPr lang="az-Latn-AZ" sz="2200" b="1" dirty="0"/>
              <a:t>Dövlət Gömrük Komitəsinin Tibbi Xidmət İdarəsinin rəis müavini,</a:t>
            </a:r>
          </a:p>
          <a:p>
            <a:pPr algn="ctr"/>
            <a:r>
              <a:rPr lang="az-Latn-AZ" sz="2200" b="1" dirty="0"/>
              <a:t>Avropa Toksikoloji Mərkəzlər və Klinik Toksikoloqlar Assosiasiyasının üzvü  </a:t>
            </a:r>
          </a:p>
        </p:txBody>
      </p:sp>
      <p:sp>
        <p:nvSpPr>
          <p:cNvPr id="5" name="TextBox 4">
            <a:extLst>
              <a:ext uri="{FF2B5EF4-FFF2-40B4-BE49-F238E27FC236}">
                <a16:creationId xmlns:a16="http://schemas.microsoft.com/office/drawing/2014/main" id="{661CF83A-3F79-35D6-3614-8BAEA1B740F6}"/>
              </a:ext>
            </a:extLst>
          </p:cNvPr>
          <p:cNvSpPr txBox="1"/>
          <p:nvPr/>
        </p:nvSpPr>
        <p:spPr>
          <a:xfrm>
            <a:off x="242270" y="2855116"/>
            <a:ext cx="11992457" cy="1292662"/>
          </a:xfrm>
          <a:prstGeom prst="rect">
            <a:avLst/>
          </a:prstGeom>
          <a:noFill/>
        </p:spPr>
        <p:txBody>
          <a:bodyPr wrap="square" rtlCol="0">
            <a:spAutoFit/>
          </a:bodyPr>
          <a:lstStyle/>
          <a:p>
            <a:pPr algn="ctr"/>
            <a:r>
              <a:rPr lang="az-Latn-AZ" sz="3000" b="1" dirty="0">
                <a:solidFill>
                  <a:srgbClr val="FFFF00"/>
                </a:solidFill>
                <a:latin typeface="Verdana" panose="020B0604030504040204" pitchFamily="34" charset="0"/>
              </a:rPr>
              <a:t>Ürək-damar sisteminə təsir edən maddələrlə zəhərlənmə</a:t>
            </a:r>
            <a:endParaRPr lang="az-Latn-AZ" sz="3000" b="1" dirty="0">
              <a:solidFill>
                <a:srgbClr val="FFFF00"/>
              </a:solidFill>
            </a:endParaRPr>
          </a:p>
          <a:p>
            <a:endParaRPr lang="az-Latn-AZ" dirty="0"/>
          </a:p>
        </p:txBody>
      </p:sp>
      <p:sp>
        <p:nvSpPr>
          <p:cNvPr id="6" name="TextBox 5">
            <a:extLst>
              <a:ext uri="{FF2B5EF4-FFF2-40B4-BE49-F238E27FC236}">
                <a16:creationId xmlns:a16="http://schemas.microsoft.com/office/drawing/2014/main" id="{1C4439B9-FDEC-D994-57DE-38EC83BF4415}"/>
              </a:ext>
            </a:extLst>
          </p:cNvPr>
          <p:cNvSpPr txBox="1"/>
          <p:nvPr/>
        </p:nvSpPr>
        <p:spPr>
          <a:xfrm>
            <a:off x="3259658" y="4114206"/>
            <a:ext cx="5957682" cy="1200329"/>
          </a:xfrm>
          <a:prstGeom prst="rect">
            <a:avLst/>
          </a:prstGeom>
          <a:noFill/>
        </p:spPr>
        <p:txBody>
          <a:bodyPr wrap="square" rtlCol="0">
            <a:spAutoFit/>
          </a:bodyPr>
          <a:lstStyle/>
          <a:p>
            <a:pPr algn="ctr"/>
            <a:r>
              <a:rPr lang="az-Latn-AZ" sz="2400" b="1" dirty="0"/>
              <a:t>"Kardiologiyada Təcili Hallar"</a:t>
            </a:r>
          </a:p>
          <a:p>
            <a:pPr algn="ctr"/>
            <a:r>
              <a:rPr lang="az-Latn-AZ" sz="2400" b="1" dirty="0"/>
              <a:t>1 aprel 2023-cü il </a:t>
            </a:r>
          </a:p>
          <a:p>
            <a:pPr algn="ctr"/>
            <a:r>
              <a:rPr lang="az-Latn-AZ" sz="2400" b="1" dirty="0"/>
              <a:t>Yeni Klinika</a:t>
            </a:r>
          </a:p>
        </p:txBody>
      </p:sp>
      <p:pic>
        <p:nvPicPr>
          <p:cNvPr id="2" name="Рисунок 1">
            <a:extLst>
              <a:ext uri="{FF2B5EF4-FFF2-40B4-BE49-F238E27FC236}">
                <a16:creationId xmlns:a16="http://schemas.microsoft.com/office/drawing/2014/main" id="{678C313C-E8A1-07E6-21DD-94416011014C}"/>
              </a:ext>
            </a:extLst>
          </p:cNvPr>
          <p:cNvPicPr>
            <a:picLocks noChangeAspect="1"/>
          </p:cNvPicPr>
          <p:nvPr/>
        </p:nvPicPr>
        <p:blipFill>
          <a:blip r:embed="rId3"/>
          <a:stretch>
            <a:fillRect/>
          </a:stretch>
        </p:blipFill>
        <p:spPr>
          <a:xfrm>
            <a:off x="2580756" y="96276"/>
            <a:ext cx="2145613" cy="2145613"/>
          </a:xfrm>
          <a:prstGeom prst="rect">
            <a:avLst/>
          </a:prstGeom>
        </p:spPr>
      </p:pic>
      <p:pic>
        <p:nvPicPr>
          <p:cNvPr id="7" name="Picture 2" descr="Mərkəzi Gömrük Hospitalı / Central Customs Hospital - Home | Facebook">
            <a:extLst>
              <a:ext uri="{FF2B5EF4-FFF2-40B4-BE49-F238E27FC236}">
                <a16:creationId xmlns:a16="http://schemas.microsoft.com/office/drawing/2014/main" id="{B9CD9EB7-C62C-9B68-D4DE-44BC111A6A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221"/>
          <a:stretch/>
        </p:blipFill>
        <p:spPr bwMode="auto">
          <a:xfrm>
            <a:off x="4959006" y="96276"/>
            <a:ext cx="2273987" cy="2145613"/>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7D88F9FF-ED58-30E3-5367-5909FA0C4E26}"/>
              </a:ext>
            </a:extLst>
          </p:cNvPr>
          <p:cNvPicPr>
            <a:picLocks noChangeAspect="1"/>
          </p:cNvPicPr>
          <p:nvPr/>
        </p:nvPicPr>
        <p:blipFill>
          <a:blip r:embed="rId5"/>
          <a:stretch>
            <a:fillRect/>
          </a:stretch>
        </p:blipFill>
        <p:spPr>
          <a:xfrm>
            <a:off x="7465630" y="95421"/>
            <a:ext cx="2145614" cy="2145614"/>
          </a:xfrm>
          <a:prstGeom prst="rect">
            <a:avLst/>
          </a:prstGeom>
        </p:spPr>
      </p:pic>
    </p:spTree>
    <p:extLst>
      <p:ext uri="{BB962C8B-B14F-4D97-AF65-F5344CB8AC3E}">
        <p14:creationId xmlns:p14="http://schemas.microsoft.com/office/powerpoint/2010/main" val="1887933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C10BDD-2533-659B-6906-B1A465142397}"/>
              </a:ext>
            </a:extLst>
          </p:cNvPr>
          <p:cNvSpPr txBox="1"/>
          <p:nvPr/>
        </p:nvSpPr>
        <p:spPr>
          <a:xfrm>
            <a:off x="150421" y="1130226"/>
            <a:ext cx="12041579" cy="6012993"/>
          </a:xfrm>
          <a:prstGeom prst="rect">
            <a:avLst/>
          </a:prstGeom>
          <a:noFill/>
        </p:spPr>
        <p:txBody>
          <a:bodyPr wrap="square">
            <a:spAutoFit/>
          </a:bodyPr>
          <a:lstStyle/>
          <a:p>
            <a:pPr algn="just">
              <a:lnSpc>
                <a:spcPct val="115000"/>
              </a:lnSpc>
            </a:pPr>
            <a:r>
              <a:rPr lang="az-Latn-AZ" sz="2000" dirty="0">
                <a:solidFill>
                  <a:srgbClr val="FFFF00"/>
                </a:solidFill>
                <a:effectLst/>
                <a:latin typeface="Arial" panose="020B0604020202020204" pitchFamily="34" charset="0"/>
                <a:ea typeface="SimSun" panose="02010600030101010101" pitchFamily="2" charset="-122"/>
                <a:cs typeface="Arial" panose="020B0604020202020204" pitchFamily="34" charset="0"/>
              </a:rPr>
              <a:t>Sual №1. Göstərilən zəhərlənmədə Fab-fraqmentli spesifik anticisimlərin dozası necə hesablanmalıdır?</a:t>
            </a:r>
            <a:endParaRPr lang="ru-RU" sz="20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marL="228600" algn="just">
              <a:lnSpc>
                <a:spcPct val="115000"/>
              </a:lnSpc>
            </a:pPr>
            <a:r>
              <a:rPr lang="az-Latn-AZ" sz="2000" dirty="0">
                <a:effectLst/>
                <a:latin typeface="Arial" panose="020B0604020202020204" pitchFamily="34" charset="0"/>
                <a:ea typeface="SimSun" panose="02010600030101010101" pitchFamily="2" charset="-122"/>
                <a:cs typeface="Arial" panose="020B0604020202020204" pitchFamily="34" charset="0"/>
              </a:rPr>
              <a:t> </a:t>
            </a:r>
            <a:endParaRPr lang="ru-RU" sz="20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000" dirty="0">
                <a:effectLst/>
                <a:latin typeface="Arial" panose="020B0604020202020204" pitchFamily="34" charset="0"/>
                <a:ea typeface="SimSun" panose="02010600030101010101" pitchFamily="2" charset="-122"/>
                <a:cs typeface="Arial" panose="020B0604020202020204" pitchFamily="34" charset="0"/>
              </a:rPr>
              <a:t>A)  0,6 mq qəbul olunan diqoksinə 40mq antidot</a:t>
            </a:r>
            <a:endParaRPr lang="ru-RU" sz="20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000" dirty="0">
                <a:effectLst/>
                <a:latin typeface="Arial" panose="020B0604020202020204" pitchFamily="34" charset="0"/>
                <a:ea typeface="SimSun" panose="02010600030101010101" pitchFamily="2" charset="-122"/>
                <a:cs typeface="Arial" panose="020B0604020202020204" pitchFamily="34" charset="0"/>
              </a:rPr>
              <a:t>B)  0,5 mq qəbul olunan diqoksinə 40mq antidot</a:t>
            </a:r>
            <a:endParaRPr lang="ru-RU" sz="2000" dirty="0">
              <a:effectLst/>
              <a:latin typeface="Arial" panose="020B0604020202020204" pitchFamily="34" charset="0"/>
              <a:ea typeface="MS Mincho" panose="02020609040205080304" pitchFamily="49" charset="-128"/>
              <a:cs typeface="Arial" panose="020B0604020202020204" pitchFamily="34" charset="0"/>
            </a:endParaRPr>
          </a:p>
          <a:p>
            <a:pPr marL="342900" indent="-342900" algn="just">
              <a:lnSpc>
                <a:spcPct val="115000"/>
              </a:lnSpc>
              <a:buAutoNum type="alphaUcParenR" startAt="3"/>
            </a:pPr>
            <a:r>
              <a:rPr lang="az-Latn-AZ" sz="2000" dirty="0">
                <a:effectLst/>
                <a:latin typeface="Arial" panose="020B0604020202020204" pitchFamily="34" charset="0"/>
                <a:ea typeface="SimSun" panose="02010600030101010101" pitchFamily="2" charset="-122"/>
                <a:cs typeface="Arial" panose="020B0604020202020204" pitchFamily="34" charset="0"/>
              </a:rPr>
              <a:t>0,4 mq qəbul olunan diqoksinə 40mq antidot</a:t>
            </a:r>
          </a:p>
          <a:p>
            <a:pPr marL="342900" indent="-342900" algn="just">
              <a:lnSpc>
                <a:spcPct val="115000"/>
              </a:lnSpc>
              <a:buFontTx/>
              <a:buAutoNum type="alphaUcParenR" startAt="3"/>
            </a:pPr>
            <a:r>
              <a:rPr lang="az-Latn-AZ" sz="2000" dirty="0">
                <a:effectLst/>
                <a:latin typeface="Arial" panose="020B0604020202020204" pitchFamily="34" charset="0"/>
                <a:ea typeface="SimSun" panose="02010600030101010101" pitchFamily="2" charset="-122"/>
                <a:cs typeface="Arial" panose="020B0604020202020204" pitchFamily="34" charset="0"/>
              </a:rPr>
              <a:t>0,3 mq qəbul olunan diqoksinə 40mq antidot</a:t>
            </a:r>
          </a:p>
          <a:p>
            <a:pPr marL="342900" indent="-342900" algn="just">
              <a:lnSpc>
                <a:spcPct val="115000"/>
              </a:lnSpc>
              <a:buFontTx/>
              <a:buAutoNum type="alphaUcParenR" startAt="3"/>
            </a:pPr>
            <a:r>
              <a:rPr lang="az-Latn-AZ" sz="2000" dirty="0">
                <a:latin typeface="Arial" panose="020B0604020202020204" pitchFamily="34" charset="0"/>
                <a:ea typeface="SimSun" panose="02010600030101010101" pitchFamily="2" charset="-122"/>
                <a:cs typeface="Arial" panose="020B0604020202020204" pitchFamily="34" charset="0"/>
              </a:rPr>
              <a:t>0.2 </a:t>
            </a:r>
            <a:r>
              <a:rPr lang="az-Latn-AZ" sz="2000" dirty="0">
                <a:effectLst/>
                <a:latin typeface="Arial" panose="020B0604020202020204" pitchFamily="34" charset="0"/>
                <a:ea typeface="SimSun" panose="02010600030101010101" pitchFamily="2" charset="-122"/>
                <a:cs typeface="Arial" panose="020B0604020202020204" pitchFamily="34" charset="0"/>
              </a:rPr>
              <a:t>mq qəbul olunan diqoksinə 40mq antidot</a:t>
            </a:r>
            <a:endParaRPr lang="ru-RU" sz="20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000" dirty="0">
                <a:effectLst/>
                <a:latin typeface="Arial" panose="020B0604020202020204" pitchFamily="34" charset="0"/>
                <a:ea typeface="SimSun" panose="02010600030101010101" pitchFamily="2" charset="-122"/>
                <a:cs typeface="Arial" panose="020B0604020202020204" pitchFamily="34" charset="0"/>
              </a:rPr>
              <a:t> </a:t>
            </a:r>
            <a:endParaRPr lang="ru-RU" sz="20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000" dirty="0">
                <a:solidFill>
                  <a:srgbClr val="FFFF00"/>
                </a:solidFill>
                <a:effectLst/>
                <a:latin typeface="Arial" panose="020B0604020202020204" pitchFamily="34" charset="0"/>
                <a:ea typeface="SimSun" panose="02010600030101010101" pitchFamily="2" charset="-122"/>
                <a:cs typeface="Arial" panose="020B0604020202020204" pitchFamily="34" charset="0"/>
              </a:rPr>
              <a:t>Sual №2. Göstərilən xəstəyə təyin olunan spesifik antidotun dozası nə qədər olmalıdır?</a:t>
            </a:r>
            <a:endParaRPr lang="ru-RU" sz="20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marL="228600" algn="just">
              <a:lnSpc>
                <a:spcPct val="115000"/>
              </a:lnSpc>
            </a:pPr>
            <a:r>
              <a:rPr lang="az-Latn-AZ" sz="2000" dirty="0">
                <a:effectLst/>
                <a:latin typeface="Arial" panose="020B0604020202020204" pitchFamily="34" charset="0"/>
                <a:ea typeface="SimSun" panose="02010600030101010101" pitchFamily="2" charset="-122"/>
                <a:cs typeface="Arial" panose="020B0604020202020204" pitchFamily="34" charset="0"/>
              </a:rPr>
              <a:t> </a:t>
            </a:r>
            <a:endParaRPr lang="ru-RU" sz="20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000" dirty="0">
                <a:effectLst/>
                <a:latin typeface="Arial" panose="020B0604020202020204" pitchFamily="34" charset="0"/>
                <a:ea typeface="SimSun" panose="02010600030101010101" pitchFamily="2" charset="-122"/>
                <a:cs typeface="Arial" panose="020B0604020202020204" pitchFamily="34" charset="0"/>
              </a:rPr>
              <a:t>A) 100 mq</a:t>
            </a:r>
          </a:p>
          <a:p>
            <a:pPr marL="342900" indent="-342900" algn="just">
              <a:lnSpc>
                <a:spcPct val="115000"/>
              </a:lnSpc>
              <a:buAutoNum type="alphaUcParenR" startAt="2"/>
            </a:pPr>
            <a:r>
              <a:rPr lang="az-Latn-AZ" sz="2000" dirty="0">
                <a:effectLst/>
                <a:latin typeface="Arial" panose="020B0604020202020204" pitchFamily="34" charset="0"/>
                <a:ea typeface="SimSun" panose="02010600030101010101" pitchFamily="2" charset="-122"/>
                <a:cs typeface="Arial" panose="020B0604020202020204" pitchFamily="34" charset="0"/>
              </a:rPr>
              <a:t>150 mq</a:t>
            </a:r>
          </a:p>
          <a:p>
            <a:pPr marL="342900" indent="-342900" algn="just">
              <a:lnSpc>
                <a:spcPct val="115000"/>
              </a:lnSpc>
              <a:buFontTx/>
              <a:buAutoNum type="alphaUcParenR" startAt="2"/>
            </a:pPr>
            <a:r>
              <a:rPr lang="az-Latn-AZ" sz="2000" dirty="0">
                <a:effectLst/>
                <a:latin typeface="Arial" panose="020B0604020202020204" pitchFamily="34" charset="0"/>
                <a:ea typeface="SimSun" panose="02010600030101010101" pitchFamily="2" charset="-122"/>
                <a:cs typeface="Arial" panose="020B0604020202020204" pitchFamily="34" charset="0"/>
              </a:rPr>
              <a:t>180 mq</a:t>
            </a:r>
            <a:endParaRPr lang="az-Latn-AZ" sz="2000" dirty="0">
              <a:latin typeface="Arial" panose="020B0604020202020204" pitchFamily="34" charset="0"/>
              <a:ea typeface="MS Mincho" panose="02020609040205080304" pitchFamily="49" charset="-128"/>
              <a:cs typeface="Arial" panose="020B0604020202020204" pitchFamily="34" charset="0"/>
            </a:endParaRPr>
          </a:p>
          <a:p>
            <a:pPr marL="342900" indent="-342900" algn="just">
              <a:lnSpc>
                <a:spcPct val="115000"/>
              </a:lnSpc>
              <a:buFontTx/>
              <a:buAutoNum type="alphaUcParenR" startAt="2"/>
            </a:pPr>
            <a:r>
              <a:rPr lang="az-Latn-AZ" sz="2000" dirty="0">
                <a:effectLst/>
                <a:latin typeface="Arial" panose="020B0604020202020204" pitchFamily="34" charset="0"/>
                <a:ea typeface="SimSun" panose="02010600030101010101" pitchFamily="2" charset="-122"/>
                <a:cs typeface="Arial" panose="020B0604020202020204" pitchFamily="34" charset="0"/>
              </a:rPr>
              <a:t>225 mq</a:t>
            </a:r>
          </a:p>
          <a:p>
            <a:pPr marL="342900" indent="-342900" algn="just">
              <a:lnSpc>
                <a:spcPct val="115000"/>
              </a:lnSpc>
              <a:buFontTx/>
              <a:buAutoNum type="alphaUcParenR" startAt="2"/>
            </a:pPr>
            <a:r>
              <a:rPr lang="az-Latn-AZ" sz="2000" dirty="0">
                <a:latin typeface="Arial" panose="020B0604020202020204" pitchFamily="34" charset="0"/>
                <a:ea typeface="SimSun" panose="02010600030101010101" pitchFamily="2" charset="-122"/>
                <a:cs typeface="Arial" panose="020B0604020202020204" pitchFamily="34" charset="0"/>
              </a:rPr>
              <a:t>250</a:t>
            </a:r>
            <a:r>
              <a:rPr lang="az-Latn-AZ" sz="2000" dirty="0">
                <a:effectLst/>
                <a:latin typeface="Arial" panose="020B0604020202020204" pitchFamily="34" charset="0"/>
                <a:ea typeface="SimSun" panose="02010600030101010101" pitchFamily="2" charset="-122"/>
                <a:cs typeface="Arial" panose="020B0604020202020204" pitchFamily="34" charset="0"/>
              </a:rPr>
              <a:t>mq</a:t>
            </a:r>
            <a:endParaRPr lang="ru-RU" sz="20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1800" dirty="0">
                <a:effectLst/>
                <a:latin typeface="Times New Roman" panose="02020603050405020304" pitchFamily="18" charset="0"/>
                <a:ea typeface="SimSun" panose="02010600030101010101" pitchFamily="2" charset="-122"/>
              </a:rPr>
              <a:t> </a:t>
            </a:r>
            <a:endParaRPr lang="ru-RU" sz="1800" dirty="0">
              <a:effectLst/>
              <a:latin typeface="Times New Roman" panose="02020603050405020304" pitchFamily="18" charset="0"/>
              <a:ea typeface="MS Mincho" panose="02020609040205080304" pitchFamily="49" charset="-128"/>
            </a:endParaRPr>
          </a:p>
          <a:p>
            <a:pPr marL="228600" algn="just">
              <a:lnSpc>
                <a:spcPct val="115000"/>
              </a:lnSpc>
            </a:pPr>
            <a:r>
              <a:rPr lang="az-Latn-AZ" sz="1800" dirty="0">
                <a:effectLst/>
                <a:latin typeface="Times New Roman" panose="02020603050405020304" pitchFamily="18" charset="0"/>
                <a:ea typeface="SimSun" panose="02010600030101010101" pitchFamily="2" charset="-122"/>
              </a:rPr>
              <a:t> </a:t>
            </a:r>
            <a:endParaRPr lang="ru-RU" sz="1800" dirty="0">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1748987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5B7AA0-102C-2F52-251E-AE5088902378}"/>
              </a:ext>
            </a:extLst>
          </p:cNvPr>
          <p:cNvSpPr txBox="1"/>
          <p:nvPr/>
        </p:nvSpPr>
        <p:spPr>
          <a:xfrm>
            <a:off x="282040" y="227835"/>
            <a:ext cx="10952017" cy="6756273"/>
          </a:xfrm>
          <a:prstGeom prst="rect">
            <a:avLst/>
          </a:prstGeom>
          <a:noFill/>
        </p:spPr>
        <p:txBody>
          <a:bodyPr wrap="square">
            <a:spAutoFit/>
          </a:bodyPr>
          <a:lstStyle/>
          <a:p>
            <a:pPr algn="just">
              <a:lnSpc>
                <a:spcPct val="115000"/>
              </a:lnSpc>
            </a:pPr>
            <a:r>
              <a:rPr lang="az-Latn-AZ" sz="2000" dirty="0">
                <a:solidFill>
                  <a:srgbClr val="FFFF00"/>
                </a:solidFill>
                <a:effectLst/>
                <a:latin typeface="Arial" panose="020B0604020202020204" pitchFamily="34" charset="0"/>
                <a:ea typeface="SimSun" panose="02010600030101010101" pitchFamily="2" charset="-122"/>
                <a:cs typeface="Arial" panose="020B0604020202020204" pitchFamily="34" charset="0"/>
              </a:rPr>
              <a:t>Sual </a:t>
            </a:r>
            <a:r>
              <a:rPr lang="en-US" sz="2000" dirty="0">
                <a:solidFill>
                  <a:srgbClr val="FFFF00"/>
                </a:solidFill>
                <a:effectLst/>
                <a:latin typeface="Arial" panose="020B0604020202020204" pitchFamily="34" charset="0"/>
                <a:ea typeface="SimSun" panose="02010600030101010101" pitchFamily="2" charset="-122"/>
                <a:cs typeface="Arial" panose="020B0604020202020204" pitchFamily="34" charset="0"/>
              </a:rPr>
              <a:t>№3. Bu xəstədə </a:t>
            </a:r>
            <a:r>
              <a:rPr lang="az-Latn-AZ" sz="2000" dirty="0">
                <a:solidFill>
                  <a:srgbClr val="FFFF00"/>
                </a:solidFill>
                <a:effectLst/>
                <a:latin typeface="Arial" panose="020B0604020202020204" pitchFamily="34" charset="0"/>
                <a:ea typeface="SimSun" panose="02010600030101010101" pitchFamily="2" charset="-122"/>
                <a:cs typeface="Arial" panose="020B0604020202020204" pitchFamily="34" charset="0"/>
              </a:rPr>
              <a:t>müayinə metodlarından hansını istifadə etmək məqsədəuyğundur?</a:t>
            </a:r>
            <a:endParaRPr lang="ru-RU" sz="20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marL="228600" algn="just">
              <a:lnSpc>
                <a:spcPct val="115000"/>
              </a:lnSpc>
            </a:pPr>
            <a:r>
              <a:rPr lang="az-Latn-AZ" sz="2000" dirty="0">
                <a:effectLst/>
                <a:latin typeface="Arial" panose="020B0604020202020204" pitchFamily="34" charset="0"/>
                <a:ea typeface="SimSun" panose="02010600030101010101" pitchFamily="2" charset="-122"/>
                <a:cs typeface="Arial" panose="020B0604020202020204" pitchFamily="34" charset="0"/>
              </a:rPr>
              <a:t> </a:t>
            </a:r>
            <a:endParaRPr lang="ru-RU" sz="2000" dirty="0">
              <a:effectLst/>
              <a:latin typeface="Arial" panose="020B0604020202020204" pitchFamily="34" charset="0"/>
              <a:ea typeface="MS Mincho" panose="02020609040205080304" pitchFamily="49" charset="-128"/>
              <a:cs typeface="Arial" panose="020B0604020202020204" pitchFamily="34" charset="0"/>
            </a:endParaRPr>
          </a:p>
          <a:p>
            <a:pPr marL="342900" indent="-342900" algn="just">
              <a:lnSpc>
                <a:spcPct val="115000"/>
              </a:lnSpc>
              <a:buAutoNum type="alphaUcParenR"/>
            </a:pPr>
            <a:r>
              <a:rPr lang="az-Latn-AZ" sz="2000" dirty="0">
                <a:effectLst/>
                <a:latin typeface="Arial" panose="020B0604020202020204" pitchFamily="34" charset="0"/>
                <a:ea typeface="SimSun" panose="02010600030101010101" pitchFamily="2" charset="-122"/>
                <a:cs typeface="Arial" panose="020B0604020202020204" pitchFamily="34" charset="0"/>
              </a:rPr>
              <a:t>EKQ və qanda kalsiumun konsentrasiyası</a:t>
            </a:r>
          </a:p>
          <a:p>
            <a:pPr marL="342900" indent="-342900" algn="just">
              <a:lnSpc>
                <a:spcPct val="115000"/>
              </a:lnSpc>
              <a:buFontTx/>
              <a:buAutoNum type="alphaUcParenR"/>
            </a:pPr>
            <a:r>
              <a:rPr lang="az-Latn-AZ" sz="2000" dirty="0">
                <a:effectLst/>
                <a:latin typeface="Arial" panose="020B0604020202020204" pitchFamily="34" charset="0"/>
                <a:ea typeface="SimSun" panose="02010600030101010101" pitchFamily="2" charset="-122"/>
                <a:cs typeface="Arial" panose="020B0604020202020204" pitchFamily="34" charset="0"/>
              </a:rPr>
              <a:t>EKQ və qanda maqniumun konsentrasiyası</a:t>
            </a:r>
            <a:endParaRPr lang="en-US" sz="2000" dirty="0">
              <a:latin typeface="Arial" panose="020B0604020202020204" pitchFamily="34" charset="0"/>
              <a:ea typeface="MS Mincho" panose="02020609040205080304" pitchFamily="49" charset="-128"/>
              <a:cs typeface="Arial" panose="020B0604020202020204" pitchFamily="34" charset="0"/>
            </a:endParaRPr>
          </a:p>
          <a:p>
            <a:pPr marL="342900" indent="-342900" algn="just">
              <a:lnSpc>
                <a:spcPct val="115000"/>
              </a:lnSpc>
              <a:buFontTx/>
              <a:buAutoNum type="alphaUcParenR"/>
            </a:pPr>
            <a:r>
              <a:rPr lang="az-Latn-AZ" sz="2000" dirty="0">
                <a:effectLst/>
                <a:latin typeface="Arial" panose="020B0604020202020204" pitchFamily="34" charset="0"/>
                <a:ea typeface="SimSun" panose="02010600030101010101" pitchFamily="2" charset="-122"/>
                <a:cs typeface="Arial" panose="020B0604020202020204" pitchFamily="34" charset="0"/>
              </a:rPr>
              <a:t>EKQ və qanda kaliumun konsentrasiyas</a:t>
            </a:r>
          </a:p>
          <a:p>
            <a:pPr marL="342900" indent="-342900" algn="just">
              <a:lnSpc>
                <a:spcPct val="115000"/>
              </a:lnSpc>
              <a:buFontTx/>
              <a:buAutoNum type="alphaUcParenR"/>
            </a:pPr>
            <a:r>
              <a:rPr lang="az-Latn-AZ" sz="2000" dirty="0">
                <a:effectLst/>
                <a:latin typeface="Arial" panose="020B0604020202020204" pitchFamily="34" charset="0"/>
                <a:ea typeface="SimSun" panose="02010600030101010101" pitchFamily="2" charset="-122"/>
                <a:cs typeface="Arial" panose="020B0604020202020204" pitchFamily="34" charset="0"/>
              </a:rPr>
              <a:t>EKQ və qanda natriumun konsentrasiyası</a:t>
            </a:r>
          </a:p>
          <a:p>
            <a:pPr marL="342900" indent="-342900" algn="just">
              <a:lnSpc>
                <a:spcPct val="115000"/>
              </a:lnSpc>
              <a:buFontTx/>
              <a:buAutoNum type="alphaUcParenR"/>
            </a:pPr>
            <a:r>
              <a:rPr lang="az-Latn-AZ" sz="2000" dirty="0">
                <a:effectLst/>
                <a:latin typeface="Arial" panose="020B0604020202020204" pitchFamily="34" charset="0"/>
                <a:ea typeface="SimSun" panose="02010600030101010101" pitchFamily="2" charset="-122"/>
                <a:cs typeface="Arial" panose="020B0604020202020204" pitchFamily="34" charset="0"/>
              </a:rPr>
              <a:t>EKQ və qanda xlorun konsentrasiyası</a:t>
            </a:r>
            <a:endParaRPr lang="ru-RU" sz="2000" dirty="0">
              <a:effectLst/>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15000"/>
              </a:lnSpc>
              <a:buFontTx/>
              <a:buAutoNum type="alphaUcParenR"/>
            </a:pPr>
            <a:endParaRPr lang="ru-RU" sz="2000" dirty="0">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15000"/>
              </a:lnSpc>
              <a:buFontTx/>
              <a:buAutoNum type="alphaUcParenR"/>
            </a:pPr>
            <a:endParaRPr lang="ru-RU" sz="2000" dirty="0">
              <a:effectLst/>
              <a:latin typeface="Arial" panose="020B0604020202020204" pitchFamily="34" charset="0"/>
              <a:ea typeface="SimSun" panose="02010600030101010101" pitchFamily="2" charset="-122"/>
              <a:cs typeface="Arial" panose="020B0604020202020204" pitchFamily="34" charset="0"/>
            </a:endParaRPr>
          </a:p>
          <a:p>
            <a:pPr algn="just">
              <a:lnSpc>
                <a:spcPct val="115000"/>
              </a:lnSpc>
            </a:pPr>
            <a:r>
              <a:rPr lang="az-Latn-AZ" sz="2000" dirty="0">
                <a:solidFill>
                  <a:srgbClr val="FFFF00"/>
                </a:solidFill>
                <a:latin typeface="Arial" panose="020B0604020202020204" pitchFamily="34" charset="0"/>
                <a:ea typeface="SimSun" panose="02010600030101010101" pitchFamily="2" charset="-122"/>
                <a:cs typeface="Arial" panose="020B0604020202020204" pitchFamily="34" charset="0"/>
              </a:rPr>
              <a:t>Sual №4. Bu zəhərlənmədə patogenetik müalicədə əlavə hansı preparatlardan istifadə etmək olar?</a:t>
            </a:r>
            <a:endParaRPr lang="ru-RU" sz="2000" dirty="0">
              <a:solidFill>
                <a:srgbClr val="FFFF00"/>
              </a:solidFill>
              <a:latin typeface="Arial" panose="020B0604020202020204" pitchFamily="34" charset="0"/>
              <a:ea typeface="SimSun" panose="02010600030101010101" pitchFamily="2" charset="-122"/>
              <a:cs typeface="Arial" panose="020B0604020202020204" pitchFamily="34" charset="0"/>
            </a:endParaRPr>
          </a:p>
          <a:p>
            <a:pPr marL="228600" algn="just">
              <a:lnSpc>
                <a:spcPct val="115000"/>
              </a:lnSpc>
            </a:pPr>
            <a:r>
              <a:rPr lang="az-Latn-AZ" sz="2000" dirty="0">
                <a:effectLst/>
                <a:latin typeface="Times New Roman" panose="02020603050405020304" pitchFamily="18" charset="0"/>
                <a:ea typeface="SimSun" panose="02010600030101010101" pitchFamily="2" charset="-122"/>
              </a:rPr>
              <a:t> </a:t>
            </a:r>
            <a:endParaRPr lang="ru-RU" sz="2000" dirty="0">
              <a:effectLst/>
              <a:latin typeface="Times New Roman" panose="02020603050405020304" pitchFamily="18" charset="0"/>
              <a:ea typeface="MS Mincho" panose="02020609040205080304" pitchFamily="49" charset="-128"/>
            </a:endParaRPr>
          </a:p>
          <a:p>
            <a:pPr algn="just">
              <a:lnSpc>
                <a:spcPct val="115000"/>
              </a:lnSpc>
            </a:pPr>
            <a:r>
              <a:rPr lang="az-Latn-AZ" sz="2000" dirty="0">
                <a:latin typeface="Arial" panose="020B0604020202020204" pitchFamily="34" charset="0"/>
                <a:ea typeface="SimSun" panose="02010600030101010101" pitchFamily="2" charset="-122"/>
                <a:cs typeface="Arial" panose="020B0604020202020204" pitchFamily="34" charset="0"/>
              </a:rPr>
              <a:t>A) 0,2-0,4%-li kalium xlorid məhlulu</a:t>
            </a:r>
            <a:endParaRPr lang="ru-RU" sz="2000" dirty="0">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15000"/>
              </a:lnSpc>
              <a:buAutoNum type="alphaUcParenR" startAt="2"/>
            </a:pPr>
            <a:r>
              <a:rPr lang="az-Latn-AZ" sz="2000" dirty="0">
                <a:latin typeface="Arial" panose="020B0604020202020204" pitchFamily="34" charset="0"/>
                <a:ea typeface="SimSun" panose="02010600030101010101" pitchFamily="2" charset="-122"/>
                <a:cs typeface="Arial" panose="020B0604020202020204" pitchFamily="34" charset="0"/>
              </a:rPr>
              <a:t>10%-li kalsium xlorid məhlulu</a:t>
            </a:r>
          </a:p>
          <a:p>
            <a:pPr marL="342900" indent="-342900" algn="just">
              <a:lnSpc>
                <a:spcPct val="115000"/>
              </a:lnSpc>
              <a:buAutoNum type="alphaUcParenR" startAt="2"/>
            </a:pPr>
            <a:r>
              <a:rPr lang="en-US" sz="2000" dirty="0">
                <a:latin typeface="Arial" panose="020B0604020202020204" pitchFamily="34" charset="0"/>
                <a:ea typeface="SimSun" panose="02010600030101010101" pitchFamily="2" charset="-122"/>
                <a:cs typeface="Arial" panose="020B0604020202020204" pitchFamily="34" charset="0"/>
              </a:rPr>
              <a:t>Phenytoin</a:t>
            </a:r>
            <a:r>
              <a:rPr lang="ru-RU" sz="2000" dirty="0">
                <a:latin typeface="Arial" panose="020B0604020202020204" pitchFamily="34" charset="0"/>
                <a:ea typeface="SimSun" panose="02010600030101010101" pitchFamily="2" charset="-122"/>
                <a:cs typeface="Arial" panose="020B0604020202020204" pitchFamily="34" charset="0"/>
              </a:rPr>
              <a:t> 10-15 </a:t>
            </a:r>
            <a:r>
              <a:rPr lang="en-US" sz="2000" dirty="0">
                <a:latin typeface="Arial" panose="020B0604020202020204" pitchFamily="34" charset="0"/>
                <a:ea typeface="SimSun" panose="02010600030101010101" pitchFamily="2" charset="-122"/>
                <a:cs typeface="Arial" panose="020B0604020202020204" pitchFamily="34" charset="0"/>
              </a:rPr>
              <a:t>mq</a:t>
            </a:r>
            <a:r>
              <a:rPr lang="ru-RU" sz="2000" dirty="0">
                <a:latin typeface="Arial" panose="020B0604020202020204" pitchFamily="34" charset="0"/>
                <a:ea typeface="SimSun" panose="02010600030101010101" pitchFamily="2" charset="-122"/>
                <a:cs typeface="Arial" panose="020B0604020202020204" pitchFamily="34" charset="0"/>
              </a:rPr>
              <a:t> / </a:t>
            </a:r>
            <a:r>
              <a:rPr lang="en-US" sz="2000" dirty="0">
                <a:latin typeface="Arial" panose="020B0604020202020204" pitchFamily="34" charset="0"/>
                <a:ea typeface="SimSun" panose="02010600030101010101" pitchFamily="2" charset="-122"/>
                <a:cs typeface="Arial" panose="020B0604020202020204" pitchFamily="34" charset="0"/>
              </a:rPr>
              <a:t>kq</a:t>
            </a:r>
          </a:p>
          <a:p>
            <a:pPr marL="342900" indent="-342900" algn="just">
              <a:lnSpc>
                <a:spcPct val="115000"/>
              </a:lnSpc>
              <a:buAutoNum type="alphaUcParenR" startAt="2"/>
            </a:pPr>
            <a:r>
              <a:rPr lang="az-Latn-AZ" sz="2000" dirty="0">
                <a:latin typeface="Arial" panose="020B0604020202020204" pitchFamily="34" charset="0"/>
                <a:ea typeface="SimSun" panose="02010600030101010101" pitchFamily="2" charset="-122"/>
                <a:cs typeface="Arial" panose="020B0604020202020204" pitchFamily="34" charset="0"/>
              </a:rPr>
              <a:t>Hipertonik natrium xlorid məhlulu</a:t>
            </a:r>
          </a:p>
          <a:p>
            <a:pPr marL="342900" indent="-342900" algn="just">
              <a:lnSpc>
                <a:spcPct val="115000"/>
              </a:lnSpc>
              <a:buAutoNum type="alphaUcParenR" startAt="2"/>
            </a:pPr>
            <a:r>
              <a:rPr lang="az-Latn-AZ" sz="2000" dirty="0">
                <a:latin typeface="Arial" panose="020B0604020202020204" pitchFamily="34" charset="0"/>
                <a:ea typeface="SimSun" panose="02010600030101010101" pitchFamily="2" charset="-122"/>
                <a:cs typeface="Arial" panose="020B0604020202020204" pitchFamily="34" charset="0"/>
              </a:rPr>
              <a:t>Hipotonik natrium xlorid məhlulu</a:t>
            </a:r>
          </a:p>
          <a:p>
            <a:pPr marL="342900" indent="-342900" algn="just">
              <a:lnSpc>
                <a:spcPct val="115000"/>
              </a:lnSpc>
              <a:buFontTx/>
              <a:buAutoNum type="alphaUcParenR"/>
            </a:pPr>
            <a:endParaRPr lang="az-Latn-AZ" sz="2000" dirty="0">
              <a:effectLst/>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15000"/>
              </a:lnSpc>
              <a:buAutoNum type="alphaUcParenR" startAt="3"/>
            </a:pPr>
            <a:endParaRPr lang="ru-RU" sz="1800" dirty="0">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783723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DB83C4-B3AF-AFC9-323D-F75E26DE59A8}"/>
              </a:ext>
            </a:extLst>
          </p:cNvPr>
          <p:cNvSpPr txBox="1"/>
          <p:nvPr/>
        </p:nvSpPr>
        <p:spPr>
          <a:xfrm>
            <a:off x="821580" y="793614"/>
            <a:ext cx="10975768" cy="4091120"/>
          </a:xfrm>
          <a:prstGeom prst="rect">
            <a:avLst/>
          </a:prstGeom>
          <a:noFill/>
        </p:spPr>
        <p:txBody>
          <a:bodyPr wrap="square">
            <a:spAutoFit/>
          </a:bodyPr>
          <a:lstStyle/>
          <a:p>
            <a:pPr marL="342900" indent="-342900" algn="just">
              <a:lnSpc>
                <a:spcPct val="115000"/>
              </a:lnSpc>
              <a:buAutoNum type="alphaUcParenR" startAt="2"/>
            </a:pPr>
            <a:endParaRPr lang="ru-RU" sz="1800" dirty="0">
              <a:effectLst/>
              <a:latin typeface="Times New Roman" panose="02020603050405020304" pitchFamily="18" charset="0"/>
              <a:ea typeface="MS Mincho" panose="02020609040205080304" pitchFamily="49" charset="-128"/>
            </a:endParaRPr>
          </a:p>
          <a:p>
            <a:pPr marL="228600" algn="just">
              <a:lnSpc>
                <a:spcPct val="115000"/>
              </a:lnSpc>
            </a:pPr>
            <a:r>
              <a:rPr lang="az-Latn-AZ" sz="1800" dirty="0">
                <a:effectLst/>
                <a:latin typeface="Times New Roman" panose="02020603050405020304" pitchFamily="18" charset="0"/>
                <a:ea typeface="SimSun" panose="02010600030101010101" pitchFamily="2" charset="-122"/>
              </a:rPr>
              <a:t> </a:t>
            </a:r>
            <a:endParaRPr lang="ru-RU" sz="1800" dirty="0">
              <a:effectLst/>
              <a:latin typeface="Times New Roman" panose="02020603050405020304" pitchFamily="18" charset="0"/>
              <a:ea typeface="MS Mincho" panose="02020609040205080304" pitchFamily="49" charset="-128"/>
            </a:endParaRPr>
          </a:p>
          <a:p>
            <a:pPr algn="just">
              <a:lnSpc>
                <a:spcPct val="115000"/>
              </a:lnSpc>
            </a:pPr>
            <a:r>
              <a:rPr lang="az-Latn-AZ" sz="2400" dirty="0">
                <a:solidFill>
                  <a:srgbClr val="FFFF00"/>
                </a:solidFill>
                <a:latin typeface="Arial" panose="020B0604020202020204" pitchFamily="34" charset="0"/>
                <a:ea typeface="SimSun" panose="02010600030101010101" pitchFamily="2" charset="-122"/>
                <a:cs typeface="Arial" panose="020B0604020202020204" pitchFamily="34" charset="0"/>
              </a:rPr>
              <a:t>Sual №5. Ürək qlikozidləri ilə zəhərlənmədə hansı preparat mütləq əks-göstəriş sayılır?</a:t>
            </a:r>
            <a:endParaRPr lang="ru-RU" sz="2400" dirty="0">
              <a:solidFill>
                <a:srgbClr val="FFFF00"/>
              </a:solidFill>
              <a:latin typeface="Arial" panose="020B0604020202020204" pitchFamily="34" charset="0"/>
              <a:ea typeface="SimSun" panose="02010600030101010101" pitchFamily="2" charset="-122"/>
              <a:cs typeface="Arial" panose="020B0604020202020204" pitchFamily="34" charset="0"/>
            </a:endParaRPr>
          </a:p>
          <a:p>
            <a:pPr marL="228600" algn="just">
              <a:lnSpc>
                <a:spcPct val="115000"/>
              </a:lnSpc>
            </a:pPr>
            <a:r>
              <a:rPr lang="az-Latn-AZ" sz="2400" dirty="0">
                <a:latin typeface="Arial" panose="020B0604020202020204" pitchFamily="34" charset="0"/>
                <a:ea typeface="SimSun" panose="02010600030101010101" pitchFamily="2" charset="-122"/>
                <a:cs typeface="Arial" panose="020B0604020202020204" pitchFamily="34" charset="0"/>
              </a:rPr>
              <a:t> </a:t>
            </a:r>
            <a:endParaRPr lang="ru-RU" sz="2400" dirty="0">
              <a:latin typeface="Arial" panose="020B0604020202020204" pitchFamily="34" charset="0"/>
              <a:ea typeface="SimSun" panose="02010600030101010101" pitchFamily="2" charset="-122"/>
              <a:cs typeface="Arial" panose="020B0604020202020204" pitchFamily="34" charset="0"/>
            </a:endParaRPr>
          </a:p>
          <a:p>
            <a:pPr algn="just">
              <a:lnSpc>
                <a:spcPct val="115000"/>
              </a:lnSpc>
            </a:pPr>
            <a:r>
              <a:rPr lang="az-Latn-AZ" sz="2400" dirty="0">
                <a:latin typeface="Arial" panose="020B0604020202020204" pitchFamily="34" charset="0"/>
                <a:ea typeface="SimSun" panose="02010600030101010101" pitchFamily="2" charset="-122"/>
                <a:cs typeface="Arial" panose="020B0604020202020204" pitchFamily="34" charset="0"/>
              </a:rPr>
              <a:t>A) Atropin</a:t>
            </a:r>
            <a:endParaRPr lang="ru-RU" sz="2400" dirty="0">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15000"/>
              </a:lnSpc>
              <a:buAutoNum type="alphaUcParenR" startAt="2"/>
            </a:pPr>
            <a:r>
              <a:rPr lang="en-US" sz="2400" dirty="0">
                <a:latin typeface="Arial" panose="020B0604020202020204" pitchFamily="34" charset="0"/>
                <a:ea typeface="SimSun" panose="02010600030101010101" pitchFamily="2" charset="-122"/>
                <a:cs typeface="Arial" panose="020B0604020202020204" pitchFamily="34" charset="0"/>
              </a:rPr>
              <a:t>Lidokain</a:t>
            </a:r>
            <a:endParaRPr lang="az-Latn-AZ" sz="2400" dirty="0">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15000"/>
              </a:lnSpc>
              <a:buFontTx/>
              <a:buAutoNum type="alphaUcParenR" startAt="2"/>
            </a:pPr>
            <a:r>
              <a:rPr lang="az-Latn-AZ" sz="2400" dirty="0">
                <a:latin typeface="Arial" panose="020B0604020202020204" pitchFamily="34" charset="0"/>
                <a:ea typeface="SimSun" panose="02010600030101010101" pitchFamily="2" charset="-122"/>
                <a:cs typeface="Arial" panose="020B0604020202020204" pitchFamily="34" charset="0"/>
              </a:rPr>
              <a:t>Magnesium tərkibli preparatlar</a:t>
            </a:r>
          </a:p>
          <a:p>
            <a:pPr marL="342900" indent="-342900" algn="just">
              <a:lnSpc>
                <a:spcPct val="115000"/>
              </a:lnSpc>
              <a:buFontTx/>
              <a:buAutoNum type="alphaUcParenR" startAt="2"/>
            </a:pPr>
            <a:r>
              <a:rPr lang="en-US" sz="2400" dirty="0">
                <a:latin typeface="Arial" panose="020B0604020202020204" pitchFamily="34" charset="0"/>
                <a:ea typeface="SimSun" panose="02010600030101010101" pitchFamily="2" charset="-122"/>
                <a:cs typeface="Arial" panose="020B0604020202020204" pitchFamily="34" charset="0"/>
              </a:rPr>
              <a:t>Katexolaminl</a:t>
            </a:r>
            <a:r>
              <a:rPr lang="az-Latn-AZ" sz="2400" dirty="0">
                <a:latin typeface="Arial" panose="020B0604020202020204" pitchFamily="34" charset="0"/>
                <a:ea typeface="SimSun" panose="02010600030101010101" pitchFamily="2" charset="-122"/>
                <a:cs typeface="Arial" panose="020B0604020202020204" pitchFamily="34" charset="0"/>
              </a:rPr>
              <a:t>ər</a:t>
            </a:r>
            <a:endParaRPr lang="en-US" sz="2400" dirty="0">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15000"/>
              </a:lnSpc>
              <a:buFontTx/>
              <a:buAutoNum type="alphaUcParenR" startAt="2"/>
            </a:pPr>
            <a:r>
              <a:rPr lang="az-Latn-AZ" sz="2400" dirty="0">
                <a:latin typeface="Arial" panose="020B0604020202020204" pitchFamily="34" charset="0"/>
                <a:ea typeface="SimSun" panose="02010600030101010101" pitchFamily="2" charset="-122"/>
                <a:cs typeface="Arial" panose="020B0604020202020204" pitchFamily="34" charset="0"/>
              </a:rPr>
              <a:t>Kalsium tərkibli preparatlar</a:t>
            </a:r>
            <a:endParaRPr lang="ru-RU" sz="2400" dirty="0">
              <a:latin typeface="Arial" panose="020B0604020202020204" pitchFamily="34" charset="0"/>
              <a:ea typeface="SimSun" panose="02010600030101010101" pitchFamily="2" charset="-122"/>
              <a:cs typeface="Arial" panose="020B0604020202020204" pitchFamily="34" charset="0"/>
            </a:endParaRPr>
          </a:p>
        </p:txBody>
      </p:sp>
      <p:pic>
        <p:nvPicPr>
          <p:cNvPr id="2050" name="Picture 2" descr="Digoxin toxicity signs &amp; symptoms, causes, ECG, diagnosis and treatment">
            <a:extLst>
              <a:ext uri="{FF2B5EF4-FFF2-40B4-BE49-F238E27FC236}">
                <a16:creationId xmlns:a16="http://schemas.microsoft.com/office/drawing/2014/main" id="{846203AA-3111-52CD-5D8E-98FD35C96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160" y="2092960"/>
            <a:ext cx="5945188" cy="3971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1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Олеандр: уход в домашних условиях, выращивание из семян">
            <a:extLst>
              <a:ext uri="{FF2B5EF4-FFF2-40B4-BE49-F238E27FC236}">
                <a16:creationId xmlns:a16="http://schemas.microsoft.com/office/drawing/2014/main" id="{3601961E-5210-EE2C-3A92-54D1524B8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975" y="0"/>
            <a:ext cx="82740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958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3478" r="3424"/>
          <a:stretch/>
        </p:blipFill>
        <p:spPr>
          <a:xfrm>
            <a:off x="246821" y="1149229"/>
            <a:ext cx="6173349" cy="4973276"/>
          </a:xfrm>
          <a:prstGeom prst="rect">
            <a:avLst/>
          </a:prstGeom>
        </p:spPr>
      </p:pic>
      <p:sp>
        <p:nvSpPr>
          <p:cNvPr id="3" name="Заголовок 1"/>
          <p:cNvSpPr txBox="1">
            <a:spLocks/>
          </p:cNvSpPr>
          <p:nvPr/>
        </p:nvSpPr>
        <p:spPr>
          <a:xfrm>
            <a:off x="2224526" y="6204340"/>
            <a:ext cx="2933882" cy="4557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000" dirty="0"/>
              <a:t>“</a:t>
            </a:r>
            <a:r>
              <a:rPr lang="ru-RU" sz="2000" dirty="0"/>
              <a:t>Ёжик в тумане</a:t>
            </a:r>
            <a:r>
              <a:rPr lang="az-Latn-AZ" sz="2000" dirty="0"/>
              <a:t>"</a:t>
            </a:r>
            <a:r>
              <a:rPr lang="ru-RU" sz="2000" dirty="0"/>
              <a:t>  </a:t>
            </a:r>
          </a:p>
        </p:txBody>
      </p:sp>
      <p:sp>
        <p:nvSpPr>
          <p:cNvPr id="4" name="Прямоугольник 3">
            <a:extLst>
              <a:ext uri="{FF2B5EF4-FFF2-40B4-BE49-F238E27FC236}">
                <a16:creationId xmlns:a16="http://schemas.microsoft.com/office/drawing/2014/main" id="{DEB1A16B-D67E-0044-AD83-E3F2D918F388}"/>
              </a:ext>
            </a:extLst>
          </p:cNvPr>
          <p:cNvSpPr/>
          <p:nvPr/>
        </p:nvSpPr>
        <p:spPr>
          <a:xfrm>
            <a:off x="2167150" y="504662"/>
            <a:ext cx="2710999" cy="461665"/>
          </a:xfrm>
          <a:prstGeom prst="rect">
            <a:avLst/>
          </a:prstGeom>
        </p:spPr>
        <p:txBody>
          <a:bodyPr wrap="none">
            <a:spAutoFit/>
          </a:bodyPr>
          <a:lstStyle/>
          <a:p>
            <a:r>
              <a:rPr lang="en-US" sz="2400" b="1" dirty="0">
                <a:solidFill>
                  <a:srgbClr val="FFFF00"/>
                </a:solidFill>
              </a:rPr>
              <a:t>"</a:t>
            </a:r>
            <a:r>
              <a:rPr lang="az-Latn-AZ" sz="2400" b="1" dirty="0">
                <a:solidFill>
                  <a:srgbClr val="FFFF00"/>
                </a:solidFill>
              </a:rPr>
              <a:t>Dumanda</a:t>
            </a:r>
            <a:r>
              <a:rPr lang="ru-RU" sz="2400" b="1" dirty="0">
                <a:solidFill>
                  <a:srgbClr val="FFFF00"/>
                </a:solidFill>
              </a:rPr>
              <a:t> </a:t>
            </a:r>
            <a:r>
              <a:rPr lang="ru-RU" sz="2400" b="1" dirty="0" err="1">
                <a:solidFill>
                  <a:srgbClr val="FFFF00"/>
                </a:solidFill>
                <a:latin typeface="Arial" panose="020B0604020202020204" pitchFamily="34" charset="0"/>
                <a:cs typeface="Arial" panose="020B0604020202020204" pitchFamily="34" charset="0"/>
              </a:rPr>
              <a:t>kirpi</a:t>
            </a:r>
            <a:r>
              <a:rPr lang="en-US" sz="2400" b="1" dirty="0">
                <a:solidFill>
                  <a:srgbClr val="FFFF00"/>
                </a:solidFill>
              </a:rPr>
              <a:t>"</a:t>
            </a:r>
            <a:endParaRPr lang="ru-RU" sz="2400" b="1" dirty="0">
              <a:solidFill>
                <a:srgbClr val="FFFF00"/>
              </a:solidFill>
            </a:endParaRPr>
          </a:p>
        </p:txBody>
      </p:sp>
      <p:pic>
        <p:nvPicPr>
          <p:cNvPr id="5" name="Picture 2" descr="Мидриаз — расширение зрачка. Симптомы мидриаза, при каком поражении  возникает. Медикаментозный мидриаз">
            <a:extLst>
              <a:ext uri="{FF2B5EF4-FFF2-40B4-BE49-F238E27FC236}">
                <a16:creationId xmlns:a16="http://schemas.microsoft.com/office/drawing/2014/main" id="{A618E7D6-E133-7D8F-E716-A0179120C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445461"/>
            <a:ext cx="4820478" cy="430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080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31BC6C-A4A8-1122-7E34-9834A3C5AABB}"/>
              </a:ext>
            </a:extLst>
          </p:cNvPr>
          <p:cNvSpPr txBox="1"/>
          <p:nvPr/>
        </p:nvSpPr>
        <p:spPr>
          <a:xfrm>
            <a:off x="962891" y="1394278"/>
            <a:ext cx="9663545" cy="4728217"/>
          </a:xfrm>
          <a:prstGeom prst="rect">
            <a:avLst/>
          </a:prstGeom>
          <a:noFill/>
        </p:spPr>
        <p:txBody>
          <a:bodyPr wrap="square">
            <a:spAutoFit/>
          </a:bodyPr>
          <a:lstStyle/>
          <a:p>
            <a:pPr algn="just">
              <a:lnSpc>
                <a:spcPct val="115000"/>
              </a:lnSpc>
            </a:pPr>
            <a:r>
              <a:rPr lang="az-Latn-AZ" sz="2400" dirty="0">
                <a:latin typeface="Arial" panose="020B0604020202020204" pitchFamily="34" charset="0"/>
                <a:ea typeface="SimSun" panose="02010600030101010101" pitchFamily="2" charset="-122"/>
                <a:cs typeface="Arial" panose="020B0604020202020204" pitchFamily="34" charset="0"/>
              </a:rPr>
              <a:t>Xəstə B. V., 14 yaşlı oğlan təcili tibbi yardım briqadası və dostlarının müşayiəti ilə xəstəxanaya çatdırılmışdır. Anamnestik məlumata görə, xəstə hospitalizasiyadan ~ 1 saat əvvəl parkda naməlum bitkini yemişdir və xəstənin davranışları qeyri-adekvat olmuşdur. Obyektiv müayinədə: xəstənin huşu saxlanılmış, suallara qeyri-adekvat cavab vermiş, xəstədə sayıqlamalar, hallüsinasiyalar, güclü hərəki aktivliklə psixomotor oyanma müşahidə olunmuşdur. Göz bəbəkləri genişlənmiş OD=OS, fotoreaksiya alınmır. Dəri örtükləri və görünən selikli qişalar quru, hiperemik, t – 37,2 oC-dir. TDS - 18`, AT - 145/85 mm. Hg. süt., Ps - 118 vurğu/dəq., SpO2 - 98%-dir.  Dili quru, qarnı yumşaqdır. </a:t>
            </a:r>
            <a:endParaRPr lang="ru-RU" sz="2400" dirty="0">
              <a:latin typeface="Arial" panose="020B0604020202020204" pitchFamily="34" charset="0"/>
              <a:ea typeface="SimSun" panose="02010600030101010101" pitchFamily="2" charset="-122"/>
              <a:cs typeface="Arial" panose="020B0604020202020204" pitchFamily="34" charset="0"/>
            </a:endParaRPr>
          </a:p>
        </p:txBody>
      </p:sp>
      <p:sp>
        <p:nvSpPr>
          <p:cNvPr id="4" name="TextBox 3">
            <a:extLst>
              <a:ext uri="{FF2B5EF4-FFF2-40B4-BE49-F238E27FC236}">
                <a16:creationId xmlns:a16="http://schemas.microsoft.com/office/drawing/2014/main" id="{8E0ACA68-18C7-D308-4FE0-56D9E22E1219}"/>
              </a:ext>
            </a:extLst>
          </p:cNvPr>
          <p:cNvSpPr txBox="1"/>
          <p:nvPr/>
        </p:nvSpPr>
        <p:spPr>
          <a:xfrm>
            <a:off x="1350819" y="496890"/>
            <a:ext cx="6097978" cy="480901"/>
          </a:xfrm>
          <a:prstGeom prst="rect">
            <a:avLst/>
          </a:prstGeom>
          <a:noFill/>
        </p:spPr>
        <p:txBody>
          <a:bodyPr wrap="square">
            <a:spAutoFit/>
          </a:bodyPr>
          <a:lstStyle/>
          <a:p>
            <a:pPr algn="just">
              <a:lnSpc>
                <a:spcPct val="115000"/>
              </a:lnSpc>
              <a:spcAft>
                <a:spcPts val="0"/>
              </a:spcAft>
            </a:pPr>
            <a:r>
              <a:rPr lang="az-Latn-AZ" sz="2400" b="1" u="sng" dirty="0">
                <a:solidFill>
                  <a:srgbClr val="FFC000"/>
                </a:solidFill>
                <a:latin typeface="Arial" charset="0"/>
                <a:ea typeface="Arial" charset="0"/>
                <a:cs typeface="Arial" charset="0"/>
              </a:rPr>
              <a:t>Klinik hadisə №</a:t>
            </a:r>
            <a:r>
              <a:rPr lang="ru-RU" sz="2400" b="1" u="sng" dirty="0">
                <a:solidFill>
                  <a:srgbClr val="FFC000"/>
                </a:solidFill>
                <a:latin typeface="Arial" charset="0"/>
                <a:ea typeface="Arial" charset="0"/>
                <a:cs typeface="Arial" charset="0"/>
              </a:rPr>
              <a:t> </a:t>
            </a:r>
            <a:r>
              <a:rPr lang="az-Latn-AZ" sz="2400" b="1" u="sng" dirty="0">
                <a:solidFill>
                  <a:srgbClr val="FFC000"/>
                </a:solidFill>
                <a:latin typeface="Arial" charset="0"/>
                <a:ea typeface="Arial" charset="0"/>
                <a:cs typeface="Arial" charset="0"/>
              </a:rPr>
              <a:t>3</a:t>
            </a:r>
            <a:endParaRPr lang="ru-RU" sz="800" dirty="0">
              <a:solidFill>
                <a:srgbClr val="FFC000"/>
              </a:solidFill>
              <a:latin typeface="Arial" charset="0"/>
              <a:ea typeface="Arial" charset="0"/>
              <a:cs typeface="Arial" charset="0"/>
            </a:endParaRPr>
          </a:p>
        </p:txBody>
      </p:sp>
    </p:spTree>
    <p:extLst>
      <p:ext uri="{BB962C8B-B14F-4D97-AF65-F5344CB8AC3E}">
        <p14:creationId xmlns:p14="http://schemas.microsoft.com/office/powerpoint/2010/main" val="1498265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CG">
            <a:extLst>
              <a:ext uri="{FF2B5EF4-FFF2-40B4-BE49-F238E27FC236}">
                <a16:creationId xmlns:a16="http://schemas.microsoft.com/office/drawing/2014/main" id="{5C9E54A5-DE7C-3458-D2C3-22781C48C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950"/>
            <a:ext cx="12192000" cy="6640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340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94372" y="1743943"/>
            <a:ext cx="7171765" cy="4509824"/>
          </a:xfrm>
          <a:prstGeom prst="rect">
            <a:avLst/>
          </a:prstGeom>
        </p:spPr>
        <p:txBody>
          <a:bodyPr wrap="square">
            <a:spAutoFit/>
          </a:bodyPr>
          <a:lstStyle/>
          <a:p>
            <a:pPr algn="just">
              <a:lnSpc>
                <a:spcPct val="115000"/>
              </a:lnSpc>
              <a:spcAft>
                <a:spcPts val="0"/>
              </a:spcAft>
            </a:pPr>
            <a:r>
              <a:rPr lang="az-Latn-AZ" sz="2800" dirty="0">
                <a:solidFill>
                  <a:srgbClr val="FFFF00"/>
                </a:solidFill>
                <a:latin typeface="Arial" charset="0"/>
                <a:ea typeface="Arial" charset="0"/>
                <a:cs typeface="Arial" charset="0"/>
              </a:rPr>
              <a:t>Sual №1.  Klinik diaqnoz nədir?</a:t>
            </a:r>
            <a:endParaRPr lang="ru-RU" sz="2800" dirty="0">
              <a:solidFill>
                <a:srgbClr val="FFFF00"/>
              </a:solidFill>
              <a:latin typeface="Arial" charset="0"/>
              <a:ea typeface="Arial" charset="0"/>
              <a:cs typeface="Arial" charset="0"/>
            </a:endParaRPr>
          </a:p>
          <a:p>
            <a:pPr algn="just">
              <a:lnSpc>
                <a:spcPct val="115000"/>
              </a:lnSpc>
              <a:spcAft>
                <a:spcPts val="0"/>
              </a:spcAft>
            </a:pPr>
            <a:r>
              <a:rPr lang="az-Latn-AZ" sz="2800" dirty="0">
                <a:latin typeface="Arial" charset="0"/>
                <a:ea typeface="Arial" charset="0"/>
                <a:cs typeface="Arial" charset="0"/>
              </a:rPr>
              <a:t> </a:t>
            </a:r>
            <a:endParaRPr lang="ru-RU" sz="2800" dirty="0">
              <a:latin typeface="Arial" charset="0"/>
              <a:ea typeface="Arial" charset="0"/>
              <a:cs typeface="Arial" charset="0"/>
            </a:endParaRPr>
          </a:p>
          <a:p>
            <a:pPr algn="just">
              <a:lnSpc>
                <a:spcPct val="115000"/>
              </a:lnSpc>
              <a:spcAft>
                <a:spcPts val="0"/>
              </a:spcAft>
            </a:pPr>
            <a:r>
              <a:rPr lang="az-Latn-AZ" sz="2800" dirty="0">
                <a:latin typeface="Arial" charset="0"/>
                <a:ea typeface="Arial" charset="0"/>
                <a:cs typeface="Arial" charset="0"/>
              </a:rPr>
              <a:t>A)  Gənəgərçək toxumları ilə zəhərlənmə</a:t>
            </a:r>
            <a:endParaRPr lang="ru-RU" sz="2800" dirty="0">
              <a:latin typeface="Arial" charset="0"/>
              <a:ea typeface="Arial" charset="0"/>
              <a:cs typeface="Arial" charset="0"/>
            </a:endParaRPr>
          </a:p>
          <a:p>
            <a:pPr algn="just">
              <a:lnSpc>
                <a:spcPct val="115000"/>
              </a:lnSpc>
              <a:spcAft>
                <a:spcPts val="0"/>
              </a:spcAft>
            </a:pPr>
            <a:r>
              <a:rPr lang="az-Latn-AZ" sz="2800" dirty="0">
                <a:latin typeface="Arial" charset="0"/>
                <a:ea typeface="Arial" charset="0"/>
                <a:cs typeface="Arial" charset="0"/>
              </a:rPr>
              <a:t>B)  Dəlibəng toxumları ilə zəhərlənmə</a:t>
            </a:r>
            <a:endParaRPr lang="ru-RU" sz="2800" dirty="0">
              <a:latin typeface="Arial" charset="0"/>
              <a:ea typeface="Arial" charset="0"/>
              <a:cs typeface="Arial" charset="0"/>
            </a:endParaRPr>
          </a:p>
          <a:p>
            <a:pPr marL="514350" indent="-514350" algn="just">
              <a:lnSpc>
                <a:spcPct val="115000"/>
              </a:lnSpc>
              <a:spcAft>
                <a:spcPts val="0"/>
              </a:spcAft>
              <a:buAutoNum type="alphaUcParenR" startAt="3"/>
            </a:pPr>
            <a:r>
              <a:rPr lang="az-Latn-AZ" sz="2800" dirty="0">
                <a:latin typeface="Arial" charset="0"/>
                <a:ea typeface="Arial" charset="0"/>
                <a:cs typeface="Arial" charset="0"/>
              </a:rPr>
              <a:t>Oleandr bitkisi ilə zəhərlənmə</a:t>
            </a:r>
          </a:p>
          <a:p>
            <a:pPr marL="514350" indent="-514350" algn="just">
              <a:lnSpc>
                <a:spcPct val="115000"/>
              </a:lnSpc>
              <a:buFontTx/>
              <a:buAutoNum type="alphaUcParenR" startAt="3"/>
            </a:pPr>
            <a:r>
              <a:rPr lang="az-Latn-AZ" sz="2800" dirty="0">
                <a:effectLst/>
                <a:latin typeface="Arial" charset="0"/>
                <a:ea typeface="Arial" charset="0"/>
                <a:cs typeface="Arial" charset="0"/>
              </a:rPr>
              <a:t>Sol</a:t>
            </a:r>
            <a:r>
              <a:rPr lang="az-Latn-AZ" sz="2800" dirty="0">
                <a:latin typeface="Arial" charset="0"/>
                <a:ea typeface="Arial" charset="0"/>
                <a:cs typeface="Arial" charset="0"/>
              </a:rPr>
              <a:t>ğun əzvay ilə zəhərlənmə</a:t>
            </a:r>
          </a:p>
          <a:p>
            <a:pPr marL="514350" indent="-514350" algn="just">
              <a:lnSpc>
                <a:spcPct val="115000"/>
              </a:lnSpc>
              <a:buFontTx/>
              <a:buAutoNum type="alphaUcParenR" startAt="3"/>
            </a:pPr>
            <a:r>
              <a:rPr lang="az-Latn-AZ" sz="2800" dirty="0">
                <a:latin typeface="Arial" charset="0"/>
                <a:ea typeface="Arial" charset="0"/>
                <a:cs typeface="Arial" charset="0"/>
              </a:rPr>
              <a:t>Üzərlik bitkisi ilə zəhərlənmə</a:t>
            </a:r>
          </a:p>
          <a:p>
            <a:pPr algn="just">
              <a:lnSpc>
                <a:spcPct val="115000"/>
              </a:lnSpc>
            </a:pPr>
            <a:endParaRPr lang="az-Latn-AZ" sz="2800" dirty="0">
              <a:latin typeface="Arial" charset="0"/>
              <a:ea typeface="Arial" charset="0"/>
              <a:cs typeface="Arial" charset="0"/>
            </a:endParaRPr>
          </a:p>
          <a:p>
            <a:pPr marL="514350" indent="-514350" algn="just">
              <a:lnSpc>
                <a:spcPct val="115000"/>
              </a:lnSpc>
              <a:spcAft>
                <a:spcPts val="0"/>
              </a:spcAft>
              <a:buAutoNum type="alphaUcParenR" startAt="3"/>
            </a:pPr>
            <a:endParaRPr lang="ru-RU" sz="2800" dirty="0">
              <a:effectLst/>
              <a:latin typeface="Arial" charset="0"/>
              <a:ea typeface="Arial" charset="0"/>
              <a:cs typeface="Arial" charset="0"/>
            </a:endParaRPr>
          </a:p>
        </p:txBody>
      </p:sp>
    </p:spTree>
    <p:extLst>
      <p:ext uri="{BB962C8B-B14F-4D97-AF65-F5344CB8AC3E}">
        <p14:creationId xmlns:p14="http://schemas.microsoft.com/office/powerpoint/2010/main" val="818462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46652" y="198781"/>
            <a:ext cx="5726636" cy="3588028"/>
          </a:xfrm>
          <a:prstGeom prst="rect">
            <a:avLst/>
          </a:prstGeom>
        </p:spPr>
      </p:pic>
      <p:pic>
        <p:nvPicPr>
          <p:cNvPr id="3" name="Рисунок 2"/>
          <p:cNvPicPr>
            <a:picLocks noChangeAspect="1"/>
          </p:cNvPicPr>
          <p:nvPr/>
        </p:nvPicPr>
        <p:blipFill>
          <a:blip r:embed="rId3"/>
          <a:stretch>
            <a:fillRect/>
          </a:stretch>
        </p:blipFill>
        <p:spPr>
          <a:xfrm>
            <a:off x="6273288" y="197244"/>
            <a:ext cx="5226286" cy="3591103"/>
          </a:xfrm>
          <a:prstGeom prst="rect">
            <a:avLst/>
          </a:prstGeom>
        </p:spPr>
      </p:pic>
      <p:pic>
        <p:nvPicPr>
          <p:cNvPr id="4" name="Рисунок 3"/>
          <p:cNvPicPr>
            <a:picLocks noChangeAspect="1"/>
          </p:cNvPicPr>
          <p:nvPr/>
        </p:nvPicPr>
        <p:blipFill>
          <a:blip r:embed="rId4"/>
          <a:stretch>
            <a:fillRect/>
          </a:stretch>
        </p:blipFill>
        <p:spPr>
          <a:xfrm>
            <a:off x="3409970" y="4040808"/>
            <a:ext cx="4225787" cy="2817191"/>
          </a:xfrm>
          <a:prstGeom prst="rect">
            <a:avLst/>
          </a:prstGeom>
        </p:spPr>
      </p:pic>
      <p:pic>
        <p:nvPicPr>
          <p:cNvPr id="6" name="Рисунок 5"/>
          <p:cNvPicPr>
            <a:picLocks noChangeAspect="1"/>
          </p:cNvPicPr>
          <p:nvPr/>
        </p:nvPicPr>
        <p:blipFill rotWithShape="1">
          <a:blip r:embed="rId5"/>
          <a:srcRect r="13471"/>
          <a:stretch/>
        </p:blipFill>
        <p:spPr>
          <a:xfrm>
            <a:off x="7695688" y="4040809"/>
            <a:ext cx="4341703" cy="2817191"/>
          </a:xfrm>
          <a:prstGeom prst="rect">
            <a:avLst/>
          </a:prstGeom>
        </p:spPr>
      </p:pic>
      <p:sp>
        <p:nvSpPr>
          <p:cNvPr id="7" name="TextBox 6">
            <a:extLst>
              <a:ext uri="{FF2B5EF4-FFF2-40B4-BE49-F238E27FC236}">
                <a16:creationId xmlns:a16="http://schemas.microsoft.com/office/drawing/2014/main" id="{96463A8B-2140-0F85-D971-63AFA00B2A22}"/>
              </a:ext>
            </a:extLst>
          </p:cNvPr>
          <p:cNvSpPr txBox="1"/>
          <p:nvPr/>
        </p:nvSpPr>
        <p:spPr>
          <a:xfrm>
            <a:off x="361970" y="5685556"/>
            <a:ext cx="6096000" cy="1200329"/>
          </a:xfrm>
          <a:prstGeom prst="rect">
            <a:avLst/>
          </a:prstGeom>
          <a:noFill/>
        </p:spPr>
        <p:txBody>
          <a:bodyPr wrap="square">
            <a:spAutoFit/>
          </a:bodyPr>
          <a:lstStyle/>
          <a:p>
            <a:r>
              <a:rPr lang="ru-RU" b="1" i="0" u="none" strike="noStrike" dirty="0">
                <a:solidFill>
                  <a:srgbClr val="FFFF00"/>
                </a:solidFill>
                <a:effectLst/>
                <a:latin typeface="-webkit-standard"/>
              </a:rPr>
              <a:t>Белладонна обыкновенная </a:t>
            </a:r>
          </a:p>
          <a:p>
            <a:r>
              <a:rPr lang="en-US" b="1" i="0" u="none" strike="noStrike" dirty="0">
                <a:solidFill>
                  <a:srgbClr val="FFFF00"/>
                </a:solidFill>
                <a:effectLst/>
                <a:latin typeface="-webkit-standard"/>
              </a:rPr>
              <a:t>Atropa belladonna</a:t>
            </a:r>
          </a:p>
          <a:p>
            <a:r>
              <a:rPr lang="en-US" b="1" dirty="0">
                <a:solidFill>
                  <a:srgbClr val="FFFF00"/>
                </a:solidFill>
                <a:latin typeface="-webkit-standard"/>
              </a:rPr>
              <a:t>Adi xanımotu</a:t>
            </a:r>
          </a:p>
          <a:p>
            <a:endParaRPr lang="ru-RU" dirty="0"/>
          </a:p>
        </p:txBody>
      </p:sp>
      <p:sp>
        <p:nvSpPr>
          <p:cNvPr id="9" name="TextBox 8">
            <a:extLst>
              <a:ext uri="{FF2B5EF4-FFF2-40B4-BE49-F238E27FC236}">
                <a16:creationId xmlns:a16="http://schemas.microsoft.com/office/drawing/2014/main" id="{312D68D7-28A9-BEE8-1467-4D4F47FE0561}"/>
              </a:ext>
            </a:extLst>
          </p:cNvPr>
          <p:cNvSpPr txBox="1"/>
          <p:nvPr/>
        </p:nvSpPr>
        <p:spPr>
          <a:xfrm>
            <a:off x="692426" y="3786809"/>
            <a:ext cx="6096000" cy="1477328"/>
          </a:xfrm>
          <a:prstGeom prst="rect">
            <a:avLst/>
          </a:prstGeom>
          <a:noFill/>
        </p:spPr>
        <p:txBody>
          <a:bodyPr wrap="square">
            <a:spAutoFit/>
          </a:bodyPr>
          <a:lstStyle/>
          <a:p>
            <a:r>
              <a:rPr lang="en-US" b="1" dirty="0">
                <a:solidFill>
                  <a:srgbClr val="FFFF00"/>
                </a:solidFill>
                <a:latin typeface="-webkit-standard"/>
              </a:rPr>
              <a:t>Datura</a:t>
            </a:r>
            <a:r>
              <a:rPr lang="en-US" b="0" i="1" u="none" strike="noStrike" dirty="0">
                <a:solidFill>
                  <a:srgbClr val="FFFF00"/>
                </a:solidFill>
                <a:effectLst/>
                <a:latin typeface="Linux Libertine"/>
              </a:rPr>
              <a:t>  </a:t>
            </a:r>
          </a:p>
          <a:p>
            <a:r>
              <a:rPr lang="ru-RU" b="1" dirty="0">
                <a:solidFill>
                  <a:srgbClr val="FFFF00"/>
                </a:solidFill>
                <a:latin typeface="-webkit-standard"/>
              </a:rPr>
              <a:t>Дурман</a:t>
            </a:r>
            <a:endParaRPr lang="en-US" b="1" dirty="0">
              <a:solidFill>
                <a:srgbClr val="FFFF00"/>
              </a:solidFill>
              <a:latin typeface="-webkit-standard"/>
            </a:endParaRPr>
          </a:p>
          <a:p>
            <a:r>
              <a:rPr lang="en-US" b="1" dirty="0">
                <a:solidFill>
                  <a:srgbClr val="FFFF00"/>
                </a:solidFill>
                <a:latin typeface="-webkit-standard"/>
              </a:rPr>
              <a:t>Dəlibəng</a:t>
            </a:r>
          </a:p>
          <a:p>
            <a:endParaRPr lang="ru-RU" b="1" dirty="0">
              <a:solidFill>
                <a:srgbClr val="000000"/>
              </a:solidFill>
              <a:latin typeface="-webkit-standard"/>
            </a:endParaRPr>
          </a:p>
          <a:p>
            <a:pPr algn="l"/>
            <a:endParaRPr lang="en-US" b="0" i="0" u="none" strike="noStrike" dirty="0">
              <a:solidFill>
                <a:srgbClr val="000000"/>
              </a:solidFill>
              <a:effectLst/>
              <a:latin typeface="Linux Libertine"/>
            </a:endParaRPr>
          </a:p>
        </p:txBody>
      </p:sp>
    </p:spTree>
    <p:extLst>
      <p:ext uri="{BB962C8B-B14F-4D97-AF65-F5344CB8AC3E}">
        <p14:creationId xmlns:p14="http://schemas.microsoft.com/office/powerpoint/2010/main" val="2970331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924039" y="2414463"/>
            <a:ext cx="5668617" cy="920111"/>
          </a:xfrm>
        </p:spPr>
        <p:txBody>
          <a:bodyPr/>
          <a:lstStyle/>
          <a:p>
            <a:pPr>
              <a:defRPr/>
            </a:pPr>
            <a:r>
              <a:rPr lang="en-US" dirty="0">
                <a:solidFill>
                  <a:srgbClr val="FFFF00"/>
                </a:solidFill>
              </a:rPr>
              <a:t>Siklomed </a:t>
            </a:r>
            <a:r>
              <a:rPr lang="az-Latn-AZ" dirty="0">
                <a:solidFill>
                  <a:srgbClr val="FFFF00"/>
                </a:solidFill>
              </a:rPr>
              <a:t>və tropikamid</a:t>
            </a:r>
            <a:endParaRPr lang="ru-RU" dirty="0">
              <a:solidFill>
                <a:srgbClr val="FFFF00"/>
              </a:solidFill>
            </a:endParaRPr>
          </a:p>
        </p:txBody>
      </p:sp>
      <p:pic>
        <p:nvPicPr>
          <p:cNvPr id="2" name="Рисунок 1"/>
          <p:cNvPicPr>
            <a:picLocks noChangeAspect="1"/>
          </p:cNvPicPr>
          <p:nvPr/>
        </p:nvPicPr>
        <p:blipFill rotWithShape="1">
          <a:blip r:embed="rId2"/>
          <a:srcRect l="15982" r="15305"/>
          <a:stretch/>
        </p:blipFill>
        <p:spPr>
          <a:xfrm>
            <a:off x="4988737" y="4214"/>
            <a:ext cx="4709445" cy="6853786"/>
          </a:xfrm>
          <a:prstGeom prst="rect">
            <a:avLst/>
          </a:prstGeom>
        </p:spPr>
      </p:pic>
    </p:spTree>
    <p:extLst>
      <p:ext uri="{BB962C8B-B14F-4D97-AF65-F5344CB8AC3E}">
        <p14:creationId xmlns:p14="http://schemas.microsoft.com/office/powerpoint/2010/main" val="925755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23861" y="179331"/>
            <a:ext cx="10249013" cy="6002412"/>
          </a:xfrm>
          <a:prstGeom prst="rect">
            <a:avLst/>
          </a:prstGeom>
        </p:spPr>
        <p:txBody>
          <a:bodyPr wrap="square">
            <a:spAutoFit/>
          </a:bodyPr>
          <a:lstStyle/>
          <a:p>
            <a:pPr algn="just">
              <a:lnSpc>
                <a:spcPct val="115000"/>
              </a:lnSpc>
              <a:spcAft>
                <a:spcPts val="0"/>
              </a:spcAft>
            </a:pPr>
            <a:r>
              <a:rPr lang="az-Latn-AZ" sz="2400" b="1" u="sng" dirty="0">
                <a:solidFill>
                  <a:srgbClr val="FFC000"/>
                </a:solidFill>
                <a:latin typeface="Arial" charset="0"/>
                <a:ea typeface="Arial" charset="0"/>
                <a:cs typeface="Arial" charset="0"/>
              </a:rPr>
              <a:t>Klinik hadisə №</a:t>
            </a:r>
            <a:r>
              <a:rPr lang="ru-RU" sz="2400" b="1" u="sng" dirty="0">
                <a:solidFill>
                  <a:srgbClr val="FFC000"/>
                </a:solidFill>
                <a:latin typeface="Arial" charset="0"/>
                <a:ea typeface="Arial" charset="0"/>
                <a:cs typeface="Arial" charset="0"/>
              </a:rPr>
              <a:t> </a:t>
            </a:r>
            <a:r>
              <a:rPr lang="az-Latn-AZ" sz="2400" b="1" u="sng" dirty="0">
                <a:solidFill>
                  <a:srgbClr val="FFC000"/>
                </a:solidFill>
                <a:latin typeface="Arial" charset="0"/>
                <a:ea typeface="Arial" charset="0"/>
                <a:cs typeface="Arial" charset="0"/>
              </a:rPr>
              <a:t>1</a:t>
            </a:r>
            <a:endParaRPr lang="ru-RU" sz="800" dirty="0">
              <a:solidFill>
                <a:srgbClr val="FFC000"/>
              </a:solidFill>
              <a:latin typeface="Arial" charset="0"/>
              <a:ea typeface="Arial" charset="0"/>
              <a:cs typeface="Arial" charset="0"/>
            </a:endParaRPr>
          </a:p>
          <a:p>
            <a:pPr algn="just">
              <a:lnSpc>
                <a:spcPct val="115000"/>
              </a:lnSpc>
              <a:spcAft>
                <a:spcPts val="0"/>
              </a:spcAft>
            </a:pPr>
            <a:endParaRPr lang="ru-RU" sz="2400" dirty="0">
              <a:latin typeface="Arial" charset="0"/>
              <a:ea typeface="Arial" charset="0"/>
              <a:cs typeface="Arial" charset="0"/>
            </a:endParaRPr>
          </a:p>
          <a:p>
            <a:pPr algn="just">
              <a:lnSpc>
                <a:spcPct val="115000"/>
              </a:lnSpc>
              <a:spcAft>
                <a:spcPts val="0"/>
              </a:spcAft>
            </a:pPr>
            <a:r>
              <a:rPr lang="az-Latn-AZ" sz="2400" dirty="0">
                <a:latin typeface="Arial" charset="0"/>
                <a:ea typeface="Arial" charset="0"/>
                <a:cs typeface="Arial" charset="0"/>
              </a:rPr>
              <a:t>Xəstə</a:t>
            </a:r>
            <a:r>
              <a:rPr lang="ru-RU" sz="2400" dirty="0">
                <a:latin typeface="Arial" charset="0"/>
                <a:ea typeface="Arial" charset="0"/>
                <a:cs typeface="Arial" charset="0"/>
              </a:rPr>
              <a:t> </a:t>
            </a:r>
            <a:r>
              <a:rPr lang="az-Latn-AZ" sz="2400" dirty="0">
                <a:latin typeface="Arial" charset="0"/>
                <a:ea typeface="Arial" charset="0"/>
                <a:cs typeface="Arial" charset="0"/>
              </a:rPr>
              <a:t>F</a:t>
            </a:r>
            <a:r>
              <a:rPr lang="ru-RU" sz="2400" dirty="0">
                <a:latin typeface="Arial" charset="0"/>
                <a:ea typeface="Arial" charset="0"/>
                <a:cs typeface="Arial" charset="0"/>
              </a:rPr>
              <a:t>. </a:t>
            </a:r>
            <a:r>
              <a:rPr lang="az-Latn-AZ" sz="2400" dirty="0">
                <a:latin typeface="Arial" charset="0"/>
                <a:ea typeface="Arial" charset="0"/>
                <a:cs typeface="Arial" charset="0"/>
              </a:rPr>
              <a:t>N</a:t>
            </a:r>
            <a:r>
              <a:rPr lang="ru-RU" sz="2400" dirty="0">
                <a:latin typeface="Arial" charset="0"/>
                <a:ea typeface="Arial" charset="0"/>
                <a:cs typeface="Arial" charset="0"/>
              </a:rPr>
              <a:t>., 24 </a:t>
            </a:r>
            <a:r>
              <a:rPr lang="az-Latn-AZ" sz="2400" dirty="0">
                <a:latin typeface="Arial" charset="0"/>
                <a:ea typeface="Arial" charset="0"/>
                <a:cs typeface="Arial" charset="0"/>
              </a:rPr>
              <a:t>yaşlı</a:t>
            </a:r>
            <a:r>
              <a:rPr lang="ru-RU" sz="2400" dirty="0">
                <a:latin typeface="Arial" charset="0"/>
                <a:ea typeface="Arial" charset="0"/>
                <a:cs typeface="Arial" charset="0"/>
              </a:rPr>
              <a:t>. </a:t>
            </a:r>
            <a:r>
              <a:rPr lang="az-Latn-AZ" sz="2400" dirty="0">
                <a:latin typeface="Arial" charset="0"/>
                <a:ea typeface="Arial" charset="0"/>
                <a:cs typeface="Arial" charset="0"/>
              </a:rPr>
              <a:t>Xəstənin anamnezində stasionara müraciətdən 2 saat əvvəl Fatmayı qəsəbəsində yerləşən bağ evinin həyətində gecə saatlarında naməlum heyvan dişləmişdir, xəstə heyvanı görə bilməmişdir. </a:t>
            </a:r>
            <a:r>
              <a:rPr lang="ru-RU" sz="2400" dirty="0">
                <a:latin typeface="Arial" charset="0"/>
                <a:ea typeface="Arial" charset="0"/>
                <a:cs typeface="Arial" charset="0"/>
              </a:rPr>
              <a:t> </a:t>
            </a:r>
            <a:r>
              <a:rPr lang="az-Latn-AZ" sz="2400" dirty="0">
                <a:latin typeface="Arial" charset="0"/>
                <a:ea typeface="Arial" charset="0"/>
                <a:cs typeface="Arial" charset="0"/>
              </a:rPr>
              <a:t>Qısa müddətdən sonra dişləmə yerində dözülməz ağrılar başlamış, əzələlərdə gərginlik, güclü tərləməni qeyd etmişdir. 30 dəqiqədən sonra ağrı bütün bədənə yayılmışdır.</a:t>
            </a:r>
            <a:r>
              <a:rPr lang="ru-RU" sz="2400" dirty="0">
                <a:latin typeface="Arial" charset="0"/>
                <a:ea typeface="Arial" charset="0"/>
                <a:cs typeface="Arial" charset="0"/>
              </a:rPr>
              <a:t> </a:t>
            </a:r>
            <a:r>
              <a:rPr lang="az-Latn-AZ" sz="2400" dirty="0">
                <a:latin typeface="Arial" charset="0"/>
                <a:ea typeface="Arial" charset="0"/>
                <a:cs typeface="Arial" charset="0"/>
              </a:rPr>
              <a:t>Obyektiv olaraq</a:t>
            </a:r>
            <a:r>
              <a:rPr lang="ru-RU" sz="2400" dirty="0">
                <a:latin typeface="Arial" charset="0"/>
                <a:ea typeface="Arial" charset="0"/>
                <a:cs typeface="Arial" charset="0"/>
              </a:rPr>
              <a:t>: </a:t>
            </a:r>
            <a:r>
              <a:rPr lang="az-Latn-AZ" sz="2400" dirty="0">
                <a:latin typeface="Arial" charset="0"/>
                <a:ea typeface="Arial" charset="0"/>
                <a:cs typeface="Arial" charset="0"/>
              </a:rPr>
              <a:t>huşu aydın, xəstə oyanıq, narahatdır.</a:t>
            </a:r>
            <a:r>
              <a:rPr lang="ru-RU" sz="2400" dirty="0">
                <a:latin typeface="Arial" charset="0"/>
                <a:ea typeface="Arial" charset="0"/>
                <a:cs typeface="Arial" charset="0"/>
              </a:rPr>
              <a:t> </a:t>
            </a:r>
            <a:r>
              <a:rPr lang="az-Latn-AZ" sz="2400" dirty="0">
                <a:latin typeface="Arial" charset="0"/>
                <a:ea typeface="Arial" charset="0"/>
                <a:cs typeface="Arial" charset="0"/>
              </a:rPr>
              <a:t>Dəri örtükləri isti, nəm, üzü hiperemik, t – 37,8</a:t>
            </a:r>
            <a:r>
              <a:rPr lang="az-Latn-AZ" sz="2400" baseline="30000" dirty="0">
                <a:latin typeface="Arial" charset="0"/>
                <a:ea typeface="Arial" charset="0"/>
                <a:cs typeface="Arial" charset="0"/>
              </a:rPr>
              <a:t>o</a:t>
            </a:r>
            <a:r>
              <a:rPr lang="az-Latn-AZ" sz="2400" dirty="0">
                <a:latin typeface="Arial" charset="0"/>
                <a:ea typeface="Arial" charset="0"/>
                <a:cs typeface="Arial" charset="0"/>
              </a:rPr>
              <a:t>C, AT – 280/140 mm. Hg. Süt., Ps – 120 vur/dəq., gərgindir. TDS - 25`, SpO</a:t>
            </a:r>
            <a:r>
              <a:rPr lang="az-Latn-AZ" sz="2400" baseline="-25000" dirty="0">
                <a:latin typeface="Arial" charset="0"/>
                <a:ea typeface="Arial" charset="0"/>
                <a:cs typeface="Arial" charset="0"/>
              </a:rPr>
              <a:t>2 </a:t>
            </a:r>
            <a:r>
              <a:rPr lang="az-Latn-AZ" sz="2400" dirty="0">
                <a:latin typeface="Arial" charset="0"/>
                <a:ea typeface="Arial" charset="0"/>
                <a:cs typeface="Arial" charset="0"/>
              </a:rPr>
              <a:t>- 92%-dir. Qarın əzələlərinin nəzərəçarpan defansı və sidik ləngiməsi qeyd olunur. Qanda – leykositoz vardır.</a:t>
            </a:r>
            <a:endParaRPr lang="ru-RU" sz="2400" dirty="0">
              <a:latin typeface="Arial" charset="0"/>
              <a:ea typeface="Arial" charset="0"/>
              <a:cs typeface="Arial" charset="0"/>
            </a:endParaRPr>
          </a:p>
          <a:p>
            <a:pPr algn="just">
              <a:lnSpc>
                <a:spcPct val="115000"/>
              </a:lnSpc>
              <a:spcAft>
                <a:spcPts val="0"/>
              </a:spcAft>
            </a:pPr>
            <a:r>
              <a:rPr lang="az-Latn-AZ" sz="2400" i="1" dirty="0">
                <a:latin typeface="Arial" charset="0"/>
                <a:ea typeface="Arial" charset="0"/>
                <a:cs typeface="Arial" charset="0"/>
              </a:rPr>
              <a:t>St.localis</a:t>
            </a:r>
            <a:r>
              <a:rPr lang="az-Latn-AZ" sz="2400" dirty="0">
                <a:latin typeface="Arial" charset="0"/>
                <a:ea typeface="Arial" charset="0"/>
                <a:cs typeface="Arial" charset="0"/>
              </a:rPr>
              <a:t>: Baxış zamanı dişləmə yerində (kürəkarası nahiyyədə) lokal dəyişikliklər aşkar edilməmişdir. </a:t>
            </a:r>
            <a:endParaRPr lang="ru-RU" sz="2400" dirty="0">
              <a:effectLst/>
              <a:latin typeface="Arial" charset="0"/>
              <a:ea typeface="Arial" charset="0"/>
              <a:cs typeface="Arial" charset="0"/>
            </a:endParaRPr>
          </a:p>
        </p:txBody>
      </p:sp>
    </p:spTree>
    <p:extLst>
      <p:ext uri="{BB962C8B-B14F-4D97-AF65-F5344CB8AC3E}">
        <p14:creationId xmlns:p14="http://schemas.microsoft.com/office/powerpoint/2010/main" val="1218824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1220" y="399709"/>
            <a:ext cx="9500307" cy="2604559"/>
          </a:xfrm>
          <a:prstGeom prst="rect">
            <a:avLst/>
          </a:prstGeom>
        </p:spPr>
        <p:txBody>
          <a:bodyPr wrap="square">
            <a:spAutoFit/>
          </a:bodyPr>
          <a:lstStyle/>
          <a:p>
            <a:pPr algn="just">
              <a:lnSpc>
                <a:spcPct val="115000"/>
              </a:lnSpc>
              <a:spcAft>
                <a:spcPts val="0"/>
              </a:spcAft>
            </a:pPr>
            <a:r>
              <a:rPr lang="az-Latn-AZ" sz="2400" dirty="0">
                <a:solidFill>
                  <a:srgbClr val="FFFF00"/>
                </a:solidFill>
                <a:latin typeface="Arial" charset="0"/>
                <a:ea typeface="Arial" charset="0"/>
                <a:cs typeface="Arial" charset="0"/>
              </a:rPr>
              <a:t>Sual №2.  Qanda hansı toksik maddələrin aşkar edilməsi vacibdir?</a:t>
            </a:r>
            <a:endParaRPr lang="ru-RU" sz="2400" dirty="0">
              <a:solidFill>
                <a:srgbClr val="FFFF00"/>
              </a:solidFill>
              <a:latin typeface="Arial" charset="0"/>
              <a:ea typeface="Arial" charset="0"/>
              <a:cs typeface="Arial" charset="0"/>
            </a:endParaRPr>
          </a:p>
          <a:p>
            <a:pPr algn="just">
              <a:lnSpc>
                <a:spcPct val="115000"/>
              </a:lnSpc>
              <a:spcAft>
                <a:spcPts val="0"/>
              </a:spcAft>
            </a:pPr>
            <a:r>
              <a:rPr lang="az-Latn-AZ" sz="2400" dirty="0">
                <a:latin typeface="Arial" charset="0"/>
                <a:ea typeface="Arial" charset="0"/>
                <a:cs typeface="Arial" charset="0"/>
              </a:rPr>
              <a:t>A) Risin alkaloidləri</a:t>
            </a:r>
            <a:endParaRPr lang="ru-RU" sz="2400" dirty="0">
              <a:latin typeface="Arial" charset="0"/>
              <a:ea typeface="Arial" charset="0"/>
              <a:cs typeface="Arial" charset="0"/>
            </a:endParaRPr>
          </a:p>
          <a:p>
            <a:pPr algn="just">
              <a:lnSpc>
                <a:spcPct val="115000"/>
              </a:lnSpc>
              <a:spcAft>
                <a:spcPts val="0"/>
              </a:spcAft>
            </a:pPr>
            <a:r>
              <a:rPr lang="az-Latn-AZ" sz="2400" dirty="0">
                <a:latin typeface="Arial" charset="0"/>
                <a:ea typeface="Arial" charset="0"/>
                <a:cs typeface="Arial" charset="0"/>
              </a:rPr>
              <a:t>B) Alfa-amanitin</a:t>
            </a:r>
            <a:endParaRPr lang="ru-RU" sz="2400" dirty="0">
              <a:latin typeface="Arial" charset="0"/>
              <a:ea typeface="Arial" charset="0"/>
              <a:cs typeface="Arial" charset="0"/>
            </a:endParaRPr>
          </a:p>
          <a:p>
            <a:pPr algn="just">
              <a:lnSpc>
                <a:spcPct val="115000"/>
              </a:lnSpc>
              <a:spcAft>
                <a:spcPts val="0"/>
              </a:spcAft>
            </a:pPr>
            <a:r>
              <a:rPr lang="az-Latn-AZ" sz="2400" dirty="0">
                <a:latin typeface="Arial" charset="0"/>
                <a:ea typeface="Arial" charset="0"/>
                <a:cs typeface="Arial" charset="0"/>
              </a:rPr>
              <a:t>C) Tropan alkaloidləri</a:t>
            </a:r>
          </a:p>
          <a:p>
            <a:pPr algn="just">
              <a:lnSpc>
                <a:spcPct val="115000"/>
              </a:lnSpc>
              <a:spcAft>
                <a:spcPts val="0"/>
              </a:spcAft>
            </a:pPr>
            <a:r>
              <a:rPr lang="az-Latn-AZ" sz="2400" dirty="0">
                <a:latin typeface="Arial" charset="0"/>
                <a:ea typeface="Arial" charset="0"/>
                <a:cs typeface="Arial" charset="0"/>
              </a:rPr>
              <a:t>D) Viperotoxin</a:t>
            </a:r>
          </a:p>
          <a:p>
            <a:pPr algn="just">
              <a:lnSpc>
                <a:spcPct val="115000"/>
              </a:lnSpc>
              <a:spcAft>
                <a:spcPts val="0"/>
              </a:spcAft>
            </a:pPr>
            <a:r>
              <a:rPr lang="az-Latn-AZ" sz="2400" dirty="0">
                <a:latin typeface="Arial" charset="0"/>
                <a:ea typeface="Arial" charset="0"/>
                <a:cs typeface="Arial" charset="0"/>
              </a:rPr>
              <a:t>E) </a:t>
            </a:r>
            <a:r>
              <a:rPr lang="ru-RU" sz="2400" dirty="0">
                <a:latin typeface="Arial" charset="0"/>
                <a:ea typeface="Arial" charset="0"/>
                <a:cs typeface="Arial" charset="0"/>
              </a:rPr>
              <a:t> Fal</a:t>
            </a:r>
            <a:r>
              <a:rPr lang="en-US" sz="2400" dirty="0">
                <a:latin typeface="Arial" charset="0"/>
                <a:ea typeface="Arial" charset="0"/>
                <a:cs typeface="Arial" charset="0"/>
              </a:rPr>
              <a:t>loidin</a:t>
            </a:r>
            <a:endParaRPr lang="az-Latn-AZ" sz="2400" dirty="0">
              <a:latin typeface="Arial" charset="0"/>
              <a:ea typeface="Arial" charset="0"/>
              <a:cs typeface="Arial" charset="0"/>
            </a:endParaRPr>
          </a:p>
        </p:txBody>
      </p:sp>
      <p:sp>
        <p:nvSpPr>
          <p:cNvPr id="3" name="Прямоугольник 2"/>
          <p:cNvSpPr/>
          <p:nvPr/>
        </p:nvSpPr>
        <p:spPr>
          <a:xfrm>
            <a:off x="641220" y="3403978"/>
            <a:ext cx="10996598" cy="3454022"/>
          </a:xfrm>
          <a:prstGeom prst="rect">
            <a:avLst/>
          </a:prstGeom>
        </p:spPr>
        <p:txBody>
          <a:bodyPr wrap="square">
            <a:spAutoFit/>
          </a:bodyPr>
          <a:lstStyle/>
          <a:p>
            <a:pPr algn="just">
              <a:lnSpc>
                <a:spcPct val="115000"/>
              </a:lnSpc>
              <a:spcAft>
                <a:spcPts val="0"/>
              </a:spcAft>
            </a:pPr>
            <a:r>
              <a:rPr lang="az-Latn-AZ" sz="2400" dirty="0">
                <a:solidFill>
                  <a:srgbClr val="FFFF00"/>
                </a:solidFill>
                <a:latin typeface="Arial" charset="0"/>
                <a:ea typeface="Arial" charset="0"/>
                <a:cs typeface="Arial" charset="0"/>
              </a:rPr>
              <a:t>Sual</a:t>
            </a:r>
            <a:r>
              <a:rPr lang="en-US" sz="2400" dirty="0">
                <a:solidFill>
                  <a:srgbClr val="FFFF00"/>
                </a:solidFill>
                <a:latin typeface="Arial" charset="0"/>
                <a:ea typeface="Arial" charset="0"/>
                <a:cs typeface="Arial" charset="0"/>
              </a:rPr>
              <a:t> №3</a:t>
            </a:r>
            <a:r>
              <a:rPr lang="az-Latn-AZ" sz="2400" dirty="0">
                <a:solidFill>
                  <a:srgbClr val="FFFF00"/>
                </a:solidFill>
                <a:latin typeface="Arial" charset="0"/>
                <a:ea typeface="Arial" charset="0"/>
                <a:cs typeface="Arial" charset="0"/>
              </a:rPr>
              <a:t>.  Qeyd olunan simptomlar hansı toksikoloji sindromu xarakterizə edir?</a:t>
            </a:r>
            <a:endParaRPr lang="ru-RU" sz="2400" dirty="0">
              <a:solidFill>
                <a:srgbClr val="FFFF00"/>
              </a:solidFill>
              <a:latin typeface="Arial" charset="0"/>
              <a:ea typeface="Arial" charset="0"/>
              <a:cs typeface="Arial" charset="0"/>
            </a:endParaRPr>
          </a:p>
          <a:p>
            <a:pPr algn="just">
              <a:lnSpc>
                <a:spcPct val="115000"/>
              </a:lnSpc>
              <a:spcAft>
                <a:spcPts val="0"/>
              </a:spcAft>
            </a:pPr>
            <a:r>
              <a:rPr lang="az-Latn-AZ" sz="2400" dirty="0">
                <a:latin typeface="Arial" charset="0"/>
                <a:ea typeface="Arial" charset="0"/>
                <a:cs typeface="Arial" charset="0"/>
              </a:rPr>
              <a:t>A) </a:t>
            </a:r>
            <a:r>
              <a:rPr lang="az-Latn-AZ" sz="2400" dirty="0">
                <a:latin typeface="Arial" charset="0"/>
                <a:cs typeface="Arial" charset="0"/>
              </a:rPr>
              <a:t>Xolinolitik sindrom</a:t>
            </a:r>
            <a:endParaRPr lang="ru-RU" sz="2400" dirty="0">
              <a:latin typeface="Arial" charset="0"/>
              <a:cs typeface="Arial" charset="0"/>
            </a:endParaRPr>
          </a:p>
          <a:p>
            <a:pPr algn="just">
              <a:lnSpc>
                <a:spcPct val="115000"/>
              </a:lnSpc>
              <a:spcAft>
                <a:spcPts val="0"/>
              </a:spcAft>
            </a:pPr>
            <a:r>
              <a:rPr lang="az-Latn-AZ" sz="2400" dirty="0">
                <a:latin typeface="Arial" charset="0"/>
                <a:cs typeface="Arial" charset="0"/>
              </a:rPr>
              <a:t>B)  Bufotenin sindromu</a:t>
            </a:r>
            <a:endParaRPr lang="ru-RU" sz="2400" dirty="0">
              <a:latin typeface="Arial" charset="0"/>
              <a:cs typeface="Arial" charset="0"/>
            </a:endParaRPr>
          </a:p>
          <a:p>
            <a:pPr marL="457200" indent="-457200" algn="just">
              <a:lnSpc>
                <a:spcPct val="115000"/>
              </a:lnSpc>
              <a:spcAft>
                <a:spcPts val="0"/>
              </a:spcAft>
              <a:buAutoNum type="alphaUcParenR" startAt="3"/>
            </a:pPr>
            <a:r>
              <a:rPr lang="az-Latn-AZ" sz="2400" dirty="0">
                <a:latin typeface="Arial" charset="0"/>
                <a:cs typeface="Arial" charset="0"/>
              </a:rPr>
              <a:t>Muskarin sindromu</a:t>
            </a:r>
            <a:endParaRPr lang="ru-RU" sz="2400" dirty="0">
              <a:latin typeface="Arial" charset="0"/>
              <a:cs typeface="Arial" charset="0"/>
            </a:endParaRPr>
          </a:p>
          <a:p>
            <a:pPr marL="457200" indent="-457200" algn="just">
              <a:lnSpc>
                <a:spcPct val="115000"/>
              </a:lnSpc>
              <a:spcAft>
                <a:spcPts val="0"/>
              </a:spcAft>
              <a:buAutoNum type="alphaUcParenR" startAt="3"/>
            </a:pPr>
            <a:r>
              <a:rPr lang="en-US" sz="2400" dirty="0">
                <a:latin typeface="Arial" charset="0"/>
                <a:cs typeface="Arial" charset="0"/>
              </a:rPr>
              <a:t>Opioid sindromu</a:t>
            </a:r>
          </a:p>
          <a:p>
            <a:pPr marL="457200" indent="-457200" algn="just">
              <a:lnSpc>
                <a:spcPct val="115000"/>
              </a:lnSpc>
              <a:buFontTx/>
              <a:buAutoNum type="alphaUcParenR" startAt="3"/>
            </a:pPr>
            <a:r>
              <a:rPr lang="en-US" sz="2400" dirty="0">
                <a:latin typeface="Arial" charset="0"/>
                <a:cs typeface="Arial" charset="0"/>
              </a:rPr>
              <a:t>Munchausen </a:t>
            </a:r>
            <a:r>
              <a:rPr lang="ru-RU" sz="2400" dirty="0">
                <a:latin typeface="Arial" charset="0"/>
                <a:cs typeface="Arial" charset="0"/>
              </a:rPr>
              <a:t> </a:t>
            </a:r>
            <a:r>
              <a:rPr lang="az-Latn-AZ" sz="2400" dirty="0">
                <a:latin typeface="Arial" charset="0"/>
                <a:cs typeface="Arial" charset="0"/>
              </a:rPr>
              <a:t>sindromu</a:t>
            </a:r>
            <a:endParaRPr lang="ru-RU" sz="2400" dirty="0">
              <a:latin typeface="Arial" charset="0"/>
              <a:cs typeface="Arial" charset="0"/>
            </a:endParaRPr>
          </a:p>
          <a:p>
            <a:pPr marL="457200" indent="-457200" algn="just">
              <a:lnSpc>
                <a:spcPct val="115000"/>
              </a:lnSpc>
              <a:spcAft>
                <a:spcPts val="0"/>
              </a:spcAft>
              <a:buAutoNum type="alphaUcParenR" startAt="3"/>
            </a:pPr>
            <a:endParaRPr lang="az-Latn-AZ" sz="2400" dirty="0">
              <a:latin typeface="Arial" charset="0"/>
              <a:cs typeface="Arial" charset="0"/>
            </a:endParaRPr>
          </a:p>
          <a:p>
            <a:pPr marL="457200" indent="-457200" algn="just">
              <a:lnSpc>
                <a:spcPct val="115000"/>
              </a:lnSpc>
              <a:spcAft>
                <a:spcPts val="0"/>
              </a:spcAft>
              <a:buAutoNum type="alphaUcParenR" startAt="3"/>
            </a:pPr>
            <a:endParaRPr lang="ru-RU" sz="2400" dirty="0">
              <a:effectLst/>
              <a:latin typeface="Arial" charset="0"/>
              <a:ea typeface="Arial" charset="0"/>
              <a:cs typeface="Arial" charset="0"/>
            </a:endParaRPr>
          </a:p>
        </p:txBody>
      </p:sp>
    </p:spTree>
    <p:extLst>
      <p:ext uri="{BB962C8B-B14F-4D97-AF65-F5344CB8AC3E}">
        <p14:creationId xmlns:p14="http://schemas.microsoft.com/office/powerpoint/2010/main" val="303151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1CD83E1-A957-2121-ED17-04DE30196457}"/>
              </a:ext>
            </a:extLst>
          </p:cNvPr>
          <p:cNvSpPr/>
          <p:nvPr/>
        </p:nvSpPr>
        <p:spPr>
          <a:xfrm>
            <a:off x="1907689" y="1389612"/>
            <a:ext cx="8376621" cy="3454022"/>
          </a:xfrm>
          <a:prstGeom prst="rect">
            <a:avLst/>
          </a:prstGeom>
        </p:spPr>
        <p:txBody>
          <a:bodyPr wrap="square">
            <a:spAutoFit/>
          </a:bodyPr>
          <a:lstStyle/>
          <a:p>
            <a:pPr algn="just">
              <a:lnSpc>
                <a:spcPct val="115000"/>
              </a:lnSpc>
              <a:spcAft>
                <a:spcPts val="0"/>
              </a:spcAft>
            </a:pPr>
            <a:r>
              <a:rPr lang="az-Latn-AZ" sz="2400" dirty="0">
                <a:solidFill>
                  <a:srgbClr val="FFFF00"/>
                </a:solidFill>
                <a:latin typeface="Arial" charset="0"/>
                <a:ea typeface="Arial" charset="0"/>
                <a:cs typeface="Arial" charset="0"/>
              </a:rPr>
              <a:t>Sual №4.  Müalicədə istifadə olunan spesifik dərman preparatı hansıdır?</a:t>
            </a:r>
          </a:p>
          <a:p>
            <a:pPr algn="just">
              <a:lnSpc>
                <a:spcPct val="115000"/>
              </a:lnSpc>
              <a:spcAft>
                <a:spcPts val="0"/>
              </a:spcAft>
            </a:pPr>
            <a:endParaRPr lang="ru-RU" sz="2400" dirty="0">
              <a:solidFill>
                <a:srgbClr val="FFFF00"/>
              </a:solidFill>
              <a:latin typeface="Arial" charset="0"/>
              <a:ea typeface="Arial" charset="0"/>
              <a:cs typeface="Arial" charset="0"/>
            </a:endParaRPr>
          </a:p>
          <a:p>
            <a:pPr algn="just">
              <a:lnSpc>
                <a:spcPct val="115000"/>
              </a:lnSpc>
              <a:spcAft>
                <a:spcPts val="0"/>
              </a:spcAft>
            </a:pPr>
            <a:r>
              <a:rPr lang="az-Latn-AZ" sz="2400" dirty="0">
                <a:latin typeface="Arial" charset="0"/>
                <a:ea typeface="Arial" charset="0"/>
                <a:cs typeface="Arial" charset="0"/>
              </a:rPr>
              <a:t>A) Metilen abısı</a:t>
            </a:r>
            <a:endParaRPr lang="ru-RU" sz="2400" dirty="0">
              <a:latin typeface="Arial" charset="0"/>
              <a:ea typeface="Arial" charset="0"/>
              <a:cs typeface="Arial" charset="0"/>
            </a:endParaRPr>
          </a:p>
          <a:p>
            <a:pPr algn="just">
              <a:lnSpc>
                <a:spcPct val="115000"/>
              </a:lnSpc>
              <a:spcAft>
                <a:spcPts val="0"/>
              </a:spcAft>
            </a:pPr>
            <a:r>
              <a:rPr lang="az-Latn-AZ" sz="2400" dirty="0">
                <a:latin typeface="Arial" charset="0"/>
                <a:ea typeface="Arial" charset="0"/>
                <a:cs typeface="Arial" charset="0"/>
              </a:rPr>
              <a:t>B)  Atropin</a:t>
            </a:r>
            <a:endParaRPr lang="ru-RU" sz="2400" dirty="0">
              <a:latin typeface="Arial" charset="0"/>
              <a:ea typeface="Arial" charset="0"/>
              <a:cs typeface="Arial" charset="0"/>
            </a:endParaRPr>
          </a:p>
          <a:p>
            <a:pPr marL="457200" indent="-457200" algn="just">
              <a:lnSpc>
                <a:spcPct val="115000"/>
              </a:lnSpc>
              <a:spcAft>
                <a:spcPts val="0"/>
              </a:spcAft>
              <a:buAutoNum type="alphaUcParenR" startAt="3"/>
            </a:pPr>
            <a:r>
              <a:rPr lang="en-US" sz="2400" dirty="0">
                <a:latin typeface="Arial" charset="0"/>
                <a:ea typeface="Arial" charset="0"/>
                <a:cs typeface="Arial" charset="0"/>
              </a:rPr>
              <a:t>Neostiqmin</a:t>
            </a:r>
          </a:p>
          <a:p>
            <a:pPr marL="457200" indent="-457200" algn="just">
              <a:lnSpc>
                <a:spcPct val="115000"/>
              </a:lnSpc>
              <a:spcAft>
                <a:spcPts val="0"/>
              </a:spcAft>
              <a:buAutoNum type="alphaUcParenR" startAt="3"/>
            </a:pPr>
            <a:r>
              <a:rPr lang="en-US" sz="2400" dirty="0">
                <a:effectLst/>
                <a:latin typeface="Arial" charset="0"/>
                <a:ea typeface="Arial" charset="0"/>
                <a:cs typeface="Arial" charset="0"/>
              </a:rPr>
              <a:t>Fizostiqmin</a:t>
            </a:r>
          </a:p>
          <a:p>
            <a:pPr marL="457200" indent="-457200" algn="just">
              <a:lnSpc>
                <a:spcPct val="115000"/>
              </a:lnSpc>
              <a:spcAft>
                <a:spcPts val="0"/>
              </a:spcAft>
              <a:buAutoNum type="alphaUcParenR" startAt="3"/>
            </a:pPr>
            <a:r>
              <a:rPr lang="en-US" sz="2400" dirty="0">
                <a:latin typeface="Arial" charset="0"/>
                <a:ea typeface="Arial" charset="0"/>
                <a:cs typeface="Arial" charset="0"/>
              </a:rPr>
              <a:t>Flumazenil</a:t>
            </a:r>
            <a:endParaRPr lang="ru-RU" sz="2400" dirty="0">
              <a:effectLst/>
              <a:latin typeface="Arial" charset="0"/>
              <a:ea typeface="Arial" charset="0"/>
              <a:cs typeface="Arial" charset="0"/>
            </a:endParaRPr>
          </a:p>
        </p:txBody>
      </p:sp>
      <p:pic>
        <p:nvPicPr>
          <p:cNvPr id="3" name="Picture 3">
            <a:extLst>
              <a:ext uri="{FF2B5EF4-FFF2-40B4-BE49-F238E27FC236}">
                <a16:creationId xmlns:a16="http://schemas.microsoft.com/office/drawing/2014/main" id="{1826F000-1640-FF70-332D-498F305EB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7056" y="2605877"/>
            <a:ext cx="4999817" cy="3745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487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81987" y="606916"/>
            <a:ext cx="6271181" cy="461665"/>
          </a:xfrm>
          <a:prstGeom prst="rect">
            <a:avLst/>
          </a:prstGeom>
        </p:spPr>
        <p:txBody>
          <a:bodyPr wrap="square">
            <a:spAutoFit/>
          </a:bodyPr>
          <a:lstStyle/>
          <a:p>
            <a:r>
              <a:rPr lang="en-US" sz="2400" b="1" dirty="0">
                <a:solidFill>
                  <a:srgbClr val="FFFF00"/>
                </a:solidFill>
                <a:latin typeface="Arial" charset="0"/>
                <a:ea typeface="Arial" charset="0"/>
                <a:cs typeface="Arial" charset="0"/>
              </a:rPr>
              <a:t>Neostiqmin (prozerin)</a:t>
            </a:r>
            <a:endParaRPr lang="ru-RU" sz="2400" b="1" dirty="0">
              <a:solidFill>
                <a:srgbClr val="FFFF00"/>
              </a:solidFill>
              <a:latin typeface="Arial" charset="0"/>
              <a:ea typeface="Arial" charset="0"/>
              <a:cs typeface="Arial" charset="0"/>
            </a:endParaRPr>
          </a:p>
        </p:txBody>
      </p:sp>
      <p:pic>
        <p:nvPicPr>
          <p:cNvPr id="4" name="Рисунок 3"/>
          <p:cNvPicPr>
            <a:picLocks noChangeAspect="1"/>
          </p:cNvPicPr>
          <p:nvPr/>
        </p:nvPicPr>
        <p:blipFill rotWithShape="1">
          <a:blip r:embed="rId2"/>
          <a:srcRect t="22724" b="23912"/>
          <a:stretch/>
        </p:blipFill>
        <p:spPr>
          <a:xfrm>
            <a:off x="3533218" y="1204857"/>
            <a:ext cx="5080000" cy="2710928"/>
          </a:xfrm>
          <a:prstGeom prst="rect">
            <a:avLst/>
          </a:prstGeom>
        </p:spPr>
      </p:pic>
      <p:sp>
        <p:nvSpPr>
          <p:cNvPr id="5" name="Прямоугольник 4"/>
          <p:cNvSpPr/>
          <p:nvPr/>
        </p:nvSpPr>
        <p:spPr>
          <a:xfrm>
            <a:off x="2387890" y="4052061"/>
            <a:ext cx="7676116" cy="369332"/>
          </a:xfrm>
          <a:prstGeom prst="rect">
            <a:avLst/>
          </a:prstGeom>
        </p:spPr>
        <p:txBody>
          <a:bodyPr wrap="square">
            <a:spAutoFit/>
          </a:bodyPr>
          <a:lstStyle/>
          <a:p>
            <a:r>
              <a:rPr lang="az-Latn-AZ" dirty="0">
                <a:latin typeface="Verdana" charset="0"/>
              </a:rPr>
              <a:t>Böyüklərə dəri altına </a:t>
            </a:r>
            <a:r>
              <a:rPr lang="ru-RU" dirty="0">
                <a:latin typeface="Verdana" charset="0"/>
              </a:rPr>
              <a:t>0,0005 </a:t>
            </a:r>
            <a:r>
              <a:rPr lang="az-Latn-AZ" dirty="0">
                <a:latin typeface="Verdana" charset="0"/>
              </a:rPr>
              <a:t>q</a:t>
            </a:r>
            <a:r>
              <a:rPr lang="ru-RU" dirty="0">
                <a:latin typeface="Verdana" charset="0"/>
              </a:rPr>
              <a:t> (0,5 </a:t>
            </a:r>
            <a:r>
              <a:rPr lang="az-Latn-AZ" dirty="0">
                <a:latin typeface="Verdana" charset="0"/>
              </a:rPr>
              <a:t>mg</a:t>
            </a:r>
            <a:r>
              <a:rPr lang="ru-RU" dirty="0">
                <a:latin typeface="Verdana" charset="0"/>
              </a:rPr>
              <a:t> = 1 </a:t>
            </a:r>
            <a:r>
              <a:rPr lang="az-Latn-AZ" dirty="0">
                <a:latin typeface="Verdana" charset="0"/>
              </a:rPr>
              <a:t>ml</a:t>
            </a:r>
            <a:r>
              <a:rPr lang="ru-RU" dirty="0">
                <a:latin typeface="Verdana" charset="0"/>
              </a:rPr>
              <a:t> 0,05% </a:t>
            </a:r>
            <a:r>
              <a:rPr lang="az-Latn-AZ" dirty="0">
                <a:latin typeface="Verdana" charset="0"/>
              </a:rPr>
              <a:t>məhlul</a:t>
            </a:r>
            <a:r>
              <a:rPr lang="ru-RU" dirty="0">
                <a:latin typeface="Verdana" charset="0"/>
              </a:rPr>
              <a:t>)</a:t>
            </a:r>
            <a:endParaRPr lang="ru-RU" dirty="0"/>
          </a:p>
        </p:txBody>
      </p:sp>
      <p:pic>
        <p:nvPicPr>
          <p:cNvPr id="6" name="Рисунок 5"/>
          <p:cNvPicPr>
            <a:picLocks noChangeAspect="1"/>
          </p:cNvPicPr>
          <p:nvPr/>
        </p:nvPicPr>
        <p:blipFill rotWithShape="1">
          <a:blip r:embed="rId3"/>
          <a:srcRect t="26552" b="27079"/>
          <a:stretch/>
        </p:blipFill>
        <p:spPr>
          <a:xfrm>
            <a:off x="3685948" y="5108741"/>
            <a:ext cx="4774540" cy="1581375"/>
          </a:xfrm>
          <a:prstGeom prst="rect">
            <a:avLst/>
          </a:prstGeom>
        </p:spPr>
      </p:pic>
      <p:sp>
        <p:nvSpPr>
          <p:cNvPr id="7" name="TextBox 6">
            <a:extLst>
              <a:ext uri="{FF2B5EF4-FFF2-40B4-BE49-F238E27FC236}">
                <a16:creationId xmlns:a16="http://schemas.microsoft.com/office/drawing/2014/main" id="{4BE4D911-524F-3389-5025-83B0195A1B35}"/>
              </a:ext>
            </a:extLst>
          </p:cNvPr>
          <p:cNvSpPr txBox="1"/>
          <p:nvPr/>
        </p:nvSpPr>
        <p:spPr>
          <a:xfrm>
            <a:off x="5029200" y="4603133"/>
            <a:ext cx="6096000" cy="461665"/>
          </a:xfrm>
          <a:prstGeom prst="rect">
            <a:avLst/>
          </a:prstGeom>
          <a:noFill/>
        </p:spPr>
        <p:txBody>
          <a:bodyPr wrap="square">
            <a:spAutoFit/>
          </a:bodyPr>
          <a:lstStyle/>
          <a:p>
            <a:r>
              <a:rPr lang="en-US" sz="2400" b="1" dirty="0">
                <a:solidFill>
                  <a:srgbClr val="FFFF00"/>
                </a:solidFill>
                <a:latin typeface="Arial" charset="0"/>
                <a:ea typeface="Arial" charset="0"/>
                <a:cs typeface="Arial" charset="0"/>
              </a:rPr>
              <a:t>Fizostiqmin</a:t>
            </a:r>
            <a:endParaRPr lang="ru-RU" sz="2400" dirty="0">
              <a:solidFill>
                <a:srgbClr val="FFFF00"/>
              </a:solidFill>
            </a:endParaRPr>
          </a:p>
        </p:txBody>
      </p:sp>
    </p:spTree>
    <p:extLst>
      <p:ext uri="{BB962C8B-B14F-4D97-AF65-F5344CB8AC3E}">
        <p14:creationId xmlns:p14="http://schemas.microsoft.com/office/powerpoint/2010/main" val="1896128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8BF748-6EEF-C03F-044A-B9BDA2FCE9D3}"/>
              </a:ext>
            </a:extLst>
          </p:cNvPr>
          <p:cNvSpPr txBox="1"/>
          <p:nvPr/>
        </p:nvSpPr>
        <p:spPr>
          <a:xfrm>
            <a:off x="1350819" y="496890"/>
            <a:ext cx="6097978" cy="480901"/>
          </a:xfrm>
          <a:prstGeom prst="rect">
            <a:avLst/>
          </a:prstGeom>
          <a:noFill/>
        </p:spPr>
        <p:txBody>
          <a:bodyPr wrap="square">
            <a:spAutoFit/>
          </a:bodyPr>
          <a:lstStyle/>
          <a:p>
            <a:pPr algn="just">
              <a:lnSpc>
                <a:spcPct val="115000"/>
              </a:lnSpc>
              <a:spcAft>
                <a:spcPts val="0"/>
              </a:spcAft>
            </a:pPr>
            <a:r>
              <a:rPr lang="az-Latn-AZ" sz="2400" b="1" u="sng" dirty="0">
                <a:solidFill>
                  <a:srgbClr val="FFC000"/>
                </a:solidFill>
                <a:latin typeface="Arial" charset="0"/>
                <a:ea typeface="Arial" charset="0"/>
                <a:cs typeface="Arial" charset="0"/>
              </a:rPr>
              <a:t>Klinik hadisə №</a:t>
            </a:r>
            <a:r>
              <a:rPr lang="ru-RU" sz="2400" b="1" u="sng" dirty="0">
                <a:solidFill>
                  <a:srgbClr val="FFC000"/>
                </a:solidFill>
                <a:latin typeface="Arial" charset="0"/>
                <a:ea typeface="Arial" charset="0"/>
                <a:cs typeface="Arial" charset="0"/>
              </a:rPr>
              <a:t> </a:t>
            </a:r>
            <a:r>
              <a:rPr lang="az-Latn-AZ" sz="2400" b="1" u="sng" dirty="0">
                <a:solidFill>
                  <a:srgbClr val="FFC000"/>
                </a:solidFill>
                <a:latin typeface="Arial" charset="0"/>
                <a:ea typeface="Arial" charset="0"/>
                <a:cs typeface="Arial" charset="0"/>
              </a:rPr>
              <a:t>4</a:t>
            </a:r>
            <a:endParaRPr lang="ru-RU" sz="800" dirty="0">
              <a:solidFill>
                <a:srgbClr val="FFC000"/>
              </a:solidFill>
              <a:latin typeface="Arial" charset="0"/>
              <a:ea typeface="Arial" charset="0"/>
              <a:cs typeface="Arial" charset="0"/>
            </a:endParaRPr>
          </a:p>
        </p:txBody>
      </p:sp>
      <p:sp>
        <p:nvSpPr>
          <p:cNvPr id="4" name="TextBox 3">
            <a:extLst>
              <a:ext uri="{FF2B5EF4-FFF2-40B4-BE49-F238E27FC236}">
                <a16:creationId xmlns:a16="http://schemas.microsoft.com/office/drawing/2014/main" id="{39012827-399C-CC37-4B09-D27A8F769506}"/>
              </a:ext>
            </a:extLst>
          </p:cNvPr>
          <p:cNvSpPr txBox="1"/>
          <p:nvPr/>
        </p:nvSpPr>
        <p:spPr>
          <a:xfrm>
            <a:off x="1350819" y="1805158"/>
            <a:ext cx="9182594" cy="4303486"/>
          </a:xfrm>
          <a:prstGeom prst="rect">
            <a:avLst/>
          </a:prstGeom>
          <a:noFill/>
        </p:spPr>
        <p:txBody>
          <a:bodyPr wrap="square">
            <a:spAutoFit/>
          </a:bodyPr>
          <a:lstStyle/>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Xəstə, N.S. 27 yaşında kişi huşsuz vəziyyətdə çayxanada tapılmışdır və təcili yardım maşını ilə xəstəxanaya gətirilmişdir. Daxil olarkən xəstənin vəziyyəti ağır, huşu dərin koma, korneal, konyuktival reflekslər və ağrı qıcığına qarşı reaksiya yoxdur. Göz bəbəkləri kəskin daralmış OD=OS, fotoreaksiya yoxdur. Dəri örtükləri solğun, akrosianoz qeyd olunur, t - 36,1</a:t>
            </a:r>
            <a:r>
              <a:rPr lang="az-Latn-AZ" sz="2400" baseline="30000" dirty="0">
                <a:effectLst/>
                <a:latin typeface="Arial" panose="020B0604020202020204" pitchFamily="34" charset="0"/>
                <a:ea typeface="MS Mincho" panose="02020609040205080304" pitchFamily="49" charset="-128"/>
                <a:cs typeface="Arial" panose="020B0604020202020204" pitchFamily="34" charset="0"/>
              </a:rPr>
              <a:t>o</a:t>
            </a:r>
            <a:r>
              <a:rPr lang="az-Latn-AZ" sz="2400" dirty="0">
                <a:effectLst/>
                <a:latin typeface="Arial" panose="020B0604020202020204" pitchFamily="34" charset="0"/>
                <a:ea typeface="MS Mincho" panose="02020609040205080304" pitchFamily="49" charset="-128"/>
                <a:cs typeface="Arial" panose="020B0604020202020204" pitchFamily="34" charset="0"/>
              </a:rPr>
              <a:t>C-dir. Dəri örtüklərində zədələnmə əlamətləri yoxdur. Tənəffüsü xırıltılı, TDS - 3-4</a:t>
            </a:r>
            <a:r>
              <a:rPr lang="az-Latn-AZ" sz="2400" baseline="30000" dirty="0">
                <a:effectLst/>
                <a:latin typeface="Arial" panose="020B0604020202020204" pitchFamily="34" charset="0"/>
                <a:ea typeface="MS Mincho" panose="02020609040205080304" pitchFamily="49" charset="-128"/>
                <a:cs typeface="Arial" panose="020B0604020202020204" pitchFamily="34" charset="0"/>
              </a:rPr>
              <a:t>’</a:t>
            </a:r>
            <a:r>
              <a:rPr lang="az-Latn-AZ" sz="2400" dirty="0">
                <a:effectLst/>
                <a:latin typeface="Arial" panose="020B0604020202020204" pitchFamily="34" charset="0"/>
                <a:ea typeface="MS Mincho" panose="02020609040205080304" pitchFamily="49" charset="-128"/>
                <a:cs typeface="Arial" panose="020B0604020202020204" pitchFamily="34" charset="0"/>
              </a:rPr>
              <a:t>, SpO</a:t>
            </a:r>
            <a:r>
              <a:rPr lang="az-Latn-AZ" sz="2400" baseline="-25000" dirty="0">
                <a:effectLst/>
                <a:latin typeface="Arial" panose="020B0604020202020204" pitchFamily="34" charset="0"/>
                <a:ea typeface="MS Mincho" panose="02020609040205080304" pitchFamily="49" charset="-128"/>
                <a:cs typeface="Arial" panose="020B0604020202020204" pitchFamily="34" charset="0"/>
              </a:rPr>
              <a:t>2 </a:t>
            </a:r>
            <a:r>
              <a:rPr lang="az-Latn-AZ" sz="2400" dirty="0">
                <a:effectLst/>
                <a:latin typeface="Arial" panose="020B0604020202020204" pitchFamily="34" charset="0"/>
                <a:ea typeface="MS Mincho" panose="02020609040205080304" pitchFamily="49" charset="-128"/>
                <a:cs typeface="Arial" panose="020B0604020202020204" pitchFamily="34" charset="0"/>
              </a:rPr>
              <a:t>- 69%-dır.  AT – 120/80 mm. Hg. süt., Ps - </a:t>
            </a:r>
            <a:r>
              <a:rPr lang="az-Latn-AZ" sz="2400" dirty="0">
                <a:latin typeface="Arial" panose="020B0604020202020204" pitchFamily="34" charset="0"/>
                <a:ea typeface="MS Mincho" panose="02020609040205080304" pitchFamily="49" charset="-128"/>
                <a:cs typeface="Arial" panose="020B0604020202020204" pitchFamily="34" charset="0"/>
              </a:rPr>
              <a:t>60</a:t>
            </a:r>
            <a:r>
              <a:rPr lang="az-Latn-AZ" sz="2400" dirty="0">
                <a:effectLst/>
                <a:latin typeface="Arial" panose="020B0604020202020204" pitchFamily="34" charset="0"/>
                <a:ea typeface="MS Mincho" panose="02020609040205080304" pitchFamily="49" charset="-128"/>
                <a:cs typeface="Arial" panose="020B0604020202020204" pitchFamily="34" charset="0"/>
              </a:rPr>
              <a:t> vurğu/dəq. Qarnı bir qədər gərgindir. Xəstədə hospitalizasiyadan əvvəl qeyri-iradi sidik ifrazı olmuşdur.</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93506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4C2E7E-4ED3-55E8-A75F-146AFF23A4D0}"/>
              </a:ext>
            </a:extLst>
          </p:cNvPr>
          <p:cNvSpPr txBox="1"/>
          <p:nvPr/>
        </p:nvSpPr>
        <p:spPr>
          <a:xfrm>
            <a:off x="1712486" y="5713928"/>
            <a:ext cx="8415188" cy="923330"/>
          </a:xfrm>
          <a:prstGeom prst="rect">
            <a:avLst/>
          </a:prstGeom>
          <a:noFill/>
        </p:spPr>
        <p:txBody>
          <a:bodyPr wrap="square">
            <a:spAutoFit/>
          </a:bodyPr>
          <a:lstStyle/>
          <a:p>
            <a:r>
              <a:rPr lang="az-Latn-AZ" dirty="0">
                <a:solidFill>
                  <a:srgbClr val="FFFF00"/>
                </a:solidFill>
                <a:latin typeface="Arial" panose="020B0604020202020204" pitchFamily="34" charset="0"/>
                <a:cs typeface="Arial" panose="020B0604020202020204" pitchFamily="34" charset="0"/>
              </a:rPr>
              <a:t>Xəstədə EKQ dəyişiklikləri - aşağı aparmatlarda T dişçiyin inversiyası və uzadılmış QT intervalı. </a:t>
            </a:r>
          </a:p>
          <a:p>
            <a:r>
              <a:rPr lang="az-Latn-AZ" dirty="0">
                <a:solidFill>
                  <a:srgbClr val="FFFF00"/>
                </a:solidFill>
                <a:latin typeface="Arial" panose="020B0604020202020204" pitchFamily="34" charset="0"/>
                <a:cs typeface="Arial" panose="020B0604020202020204" pitchFamily="34" charset="0"/>
              </a:rPr>
              <a:t>İlkin qiymətləndirmədə troponin I (TPI) mənfi idi</a:t>
            </a:r>
          </a:p>
        </p:txBody>
      </p:sp>
      <p:pic>
        <p:nvPicPr>
          <p:cNvPr id="5122" name="Picture 2">
            <a:extLst>
              <a:ext uri="{FF2B5EF4-FFF2-40B4-BE49-F238E27FC236}">
                <a16:creationId xmlns:a16="http://schemas.microsoft.com/office/drawing/2014/main" id="{53376B24-07FF-2883-7CB3-6D2FAC0BC0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87" t="5227" b="2759"/>
          <a:stretch/>
        </p:blipFill>
        <p:spPr bwMode="auto">
          <a:xfrm>
            <a:off x="843148" y="1468581"/>
            <a:ext cx="9894126" cy="365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217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C6A1A-A888-5C80-BA58-649694A78E8D}"/>
              </a:ext>
            </a:extLst>
          </p:cNvPr>
          <p:cNvSpPr txBox="1"/>
          <p:nvPr/>
        </p:nvSpPr>
        <p:spPr>
          <a:xfrm>
            <a:off x="2549236" y="2018836"/>
            <a:ext cx="7910946" cy="3676969"/>
          </a:xfrm>
          <a:prstGeom prst="rect">
            <a:avLst/>
          </a:prstGeom>
          <a:noFill/>
        </p:spPr>
        <p:txBody>
          <a:bodyPr wrap="square">
            <a:spAutoFit/>
          </a:bodyPr>
          <a:lstStyle/>
          <a:p>
            <a:pPr algn="just">
              <a:lnSpc>
                <a:spcPct val="115000"/>
              </a:lnSpc>
            </a:pPr>
            <a:r>
              <a:rPr lang="az-Latn-AZ" sz="24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Sual №1.  Ən çox güman klinik diaqnoz nədir?</a:t>
            </a:r>
            <a:endParaRPr lang="ru-RU" sz="24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 </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А) Tallium duzları ilə zəhərlənmə</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В) Gənəgərçək toxumları ilə zəhərlənmə </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С) Opiatlarla ilə zəhərlənmə</a:t>
            </a:r>
          </a:p>
          <a:p>
            <a:pPr algn="just">
              <a:lnSpc>
                <a:spcPct val="115000"/>
              </a:lnSpc>
            </a:pPr>
            <a:r>
              <a:rPr lang="az-Latn-AZ" sz="2400" dirty="0">
                <a:latin typeface="Arial" panose="020B0604020202020204" pitchFamily="34" charset="0"/>
                <a:ea typeface="MS Mincho" panose="02020609040205080304" pitchFamily="49" charset="-128"/>
                <a:cs typeface="Arial" panose="020B0604020202020204" pitchFamily="34" charset="0"/>
              </a:rPr>
              <a:t>D) Amfetaminlə zəhərlənmə</a:t>
            </a: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E) İzoniazid ilə zəhərlənmə</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1800" dirty="0">
                <a:effectLst/>
                <a:latin typeface="Times New Roman" panose="02020603050405020304" pitchFamily="18" charset="0"/>
                <a:ea typeface="MS Mincho" panose="02020609040205080304" pitchFamily="49" charset="-128"/>
              </a:rPr>
              <a:t> </a:t>
            </a:r>
            <a:endParaRPr lang="ru-RU" sz="1800" dirty="0">
              <a:effectLst/>
              <a:latin typeface="Times New Roman" panose="02020603050405020304" pitchFamily="18" charset="0"/>
              <a:ea typeface="MS Mincho" panose="02020609040205080304" pitchFamily="49" charset="-128"/>
            </a:endParaRPr>
          </a:p>
          <a:p>
            <a:pPr algn="just">
              <a:lnSpc>
                <a:spcPct val="115000"/>
              </a:lnSpc>
            </a:pPr>
            <a:endParaRPr lang="ru-RU" sz="1800" dirty="0">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2280455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Asus\Desktop\003 (2).jpg"/>
          <p:cNvPicPr/>
          <p:nvPr/>
        </p:nvPicPr>
        <p:blipFill>
          <a:blip r:embed="rId2">
            <a:extLst>
              <a:ext uri="{28A0092B-C50C-407E-A947-70E740481C1C}">
                <a14:useLocalDpi xmlns:a14="http://schemas.microsoft.com/office/drawing/2010/main" val="0"/>
              </a:ext>
            </a:extLst>
          </a:blip>
          <a:srcRect/>
          <a:stretch>
            <a:fillRect/>
          </a:stretch>
        </p:blipFill>
        <p:spPr bwMode="auto">
          <a:xfrm>
            <a:off x="2020174" y="1215048"/>
            <a:ext cx="3379470" cy="3942080"/>
          </a:xfrm>
          <a:prstGeom prst="rect">
            <a:avLst/>
          </a:prstGeom>
          <a:noFill/>
          <a:ln>
            <a:noFill/>
          </a:ln>
        </p:spPr>
      </p:pic>
      <p:pic>
        <p:nvPicPr>
          <p:cNvPr id="3" name="Рисунок 2" descr="C:\Users\Asus\Desktop\002 (2).jpg"/>
          <p:cNvPicPr/>
          <p:nvPr/>
        </p:nvPicPr>
        <p:blipFill>
          <a:blip r:embed="rId3">
            <a:extLst>
              <a:ext uri="{28A0092B-C50C-407E-A947-70E740481C1C}">
                <a14:useLocalDpi xmlns:a14="http://schemas.microsoft.com/office/drawing/2010/main" val="0"/>
              </a:ext>
            </a:extLst>
          </a:blip>
          <a:srcRect/>
          <a:stretch>
            <a:fillRect/>
          </a:stretch>
        </p:blipFill>
        <p:spPr bwMode="auto">
          <a:xfrm>
            <a:off x="5860545" y="1245528"/>
            <a:ext cx="3659505" cy="3881120"/>
          </a:xfrm>
          <a:prstGeom prst="rect">
            <a:avLst/>
          </a:prstGeom>
          <a:noFill/>
          <a:ln>
            <a:noFill/>
          </a:ln>
        </p:spPr>
      </p:pic>
      <p:sp>
        <p:nvSpPr>
          <p:cNvPr id="4" name="Rectangle 3"/>
          <p:cNvSpPr/>
          <p:nvPr/>
        </p:nvSpPr>
        <p:spPr>
          <a:xfrm>
            <a:off x="1602731" y="5407517"/>
            <a:ext cx="8280920" cy="1200329"/>
          </a:xfrm>
          <a:prstGeom prst="rect">
            <a:avLst/>
          </a:prstGeom>
        </p:spPr>
        <p:txBody>
          <a:bodyPr wrap="square">
            <a:spAutoFit/>
          </a:bodyPr>
          <a:lstStyle/>
          <a:p>
            <a:pPr algn="ctr"/>
            <a:r>
              <a:rPr lang="az-Latn-AZ" b="1" dirty="0">
                <a:latin typeface="Arial" panose="020B0604020202020204" pitchFamily="34" charset="0"/>
                <a:cs typeface="Arial" panose="020B0604020202020204" pitchFamily="34" charset="0"/>
              </a:rPr>
              <a:t>Xəstə</a:t>
            </a:r>
            <a:r>
              <a:rPr lang="ru-RU" b="1" dirty="0">
                <a:latin typeface="Arial" panose="020B0604020202020204" pitchFamily="34" charset="0"/>
                <a:cs typeface="Arial" panose="020B0604020202020204" pitchFamily="34" charset="0"/>
              </a:rPr>
              <a:t> </a:t>
            </a:r>
            <a:r>
              <a:rPr lang="az-Latn-AZ" b="1" dirty="0">
                <a:latin typeface="Arial" panose="020B0604020202020204" pitchFamily="34" charset="0"/>
                <a:cs typeface="Arial" panose="020B0604020202020204" pitchFamily="34" charset="0"/>
              </a:rPr>
              <a:t>N</a:t>
            </a:r>
            <a:r>
              <a:rPr lang="ru-RU" b="1" dirty="0">
                <a:latin typeface="Arial" panose="020B0604020202020204" pitchFamily="34" charset="0"/>
                <a:cs typeface="Arial" panose="020B0604020202020204" pitchFamily="34" charset="0"/>
              </a:rPr>
              <a:t>.</a:t>
            </a:r>
            <a:r>
              <a:rPr lang="az-Latn-AZ" b="1" dirty="0">
                <a:latin typeface="Arial" panose="020B0604020202020204" pitchFamily="34" charset="0"/>
                <a:cs typeface="Arial" panose="020B0604020202020204" pitchFamily="34" charset="0"/>
              </a:rPr>
              <a:t>S</a:t>
            </a:r>
            <a:r>
              <a:rPr lang="ru-RU" b="1" dirty="0">
                <a:latin typeface="Arial" panose="020B0604020202020204" pitchFamily="34" charset="0"/>
                <a:cs typeface="Arial" panose="020B0604020202020204" pitchFamily="34" charset="0"/>
              </a:rPr>
              <a:t>., 27 </a:t>
            </a:r>
            <a:r>
              <a:rPr lang="az-Latn-AZ" b="1" dirty="0">
                <a:latin typeface="Arial" panose="020B0604020202020204" pitchFamily="34" charset="0"/>
                <a:cs typeface="Arial" panose="020B0604020202020204" pitchFamily="34" charset="0"/>
              </a:rPr>
              <a:t>yaş</a:t>
            </a:r>
            <a:r>
              <a:rPr lang="ru-RU" b="1" dirty="0">
                <a:latin typeface="Arial" panose="020B0604020202020204" pitchFamily="34" charset="0"/>
                <a:cs typeface="Arial" panose="020B0604020202020204" pitchFamily="34" charset="0"/>
              </a:rPr>
              <a:t>. </a:t>
            </a:r>
            <a:r>
              <a:rPr lang="az-Latn-AZ" b="1" dirty="0">
                <a:latin typeface="Arial" panose="020B0604020202020204" pitchFamily="34" charset="0"/>
                <a:cs typeface="Arial" panose="020B0604020202020204" pitchFamily="34" charset="0"/>
              </a:rPr>
              <a:t>Qarın boşluğunun və kiçik çanaq orqanlarının KT müayinəsində mədədə, nazik və yoğun bağırsaqlarda yüksək sıxlıqlı (narkotik maddələr olan konteynerlər) 25 ədəddən çox yad cisim aşkar edilmişdir – </a:t>
            </a:r>
            <a:r>
              <a:rPr lang="az-Latn-AZ" b="1" i="1" dirty="0">
                <a:latin typeface="Arial" panose="020B0604020202020204" pitchFamily="34" charset="0"/>
                <a:cs typeface="Arial" panose="020B0604020202020204" pitchFamily="34" charset="0"/>
              </a:rPr>
              <a:t>ox işarələri ilə qeyd olunub</a:t>
            </a:r>
            <a:endParaRPr lang="en-US"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58945CE-67BB-6E7F-ABD9-45CFA6A58320}"/>
              </a:ext>
            </a:extLst>
          </p:cNvPr>
          <p:cNvSpPr txBox="1"/>
          <p:nvPr/>
        </p:nvSpPr>
        <p:spPr>
          <a:xfrm>
            <a:off x="653109" y="382116"/>
            <a:ext cx="9230542" cy="461665"/>
          </a:xfrm>
          <a:prstGeom prst="rect">
            <a:avLst/>
          </a:prstGeom>
          <a:noFill/>
        </p:spPr>
        <p:txBody>
          <a:bodyPr wrap="square">
            <a:spAutoFit/>
          </a:bodyPr>
          <a:lstStyle/>
          <a:p>
            <a:r>
              <a:rPr lang="az-Latn-AZ" sz="2400" b="1" dirty="0">
                <a:solidFill>
                  <a:srgbClr val="FFFF00"/>
                </a:solidFill>
              </a:rPr>
              <a:t>Mədə-bağırsaq traktında narkotik maddələrin daşınması:</a:t>
            </a:r>
          </a:p>
        </p:txBody>
      </p:sp>
    </p:spTree>
    <p:extLst>
      <p:ext uri="{BB962C8B-B14F-4D97-AF65-F5344CB8AC3E}">
        <p14:creationId xmlns:p14="http://schemas.microsoft.com/office/powerpoint/2010/main" val="1173104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11952F-B2E3-7A57-8684-4D894A3F72EB}"/>
              </a:ext>
            </a:extLst>
          </p:cNvPr>
          <p:cNvSpPr txBox="1"/>
          <p:nvPr/>
        </p:nvSpPr>
        <p:spPr>
          <a:xfrm>
            <a:off x="124691" y="-142570"/>
            <a:ext cx="11859491" cy="6745693"/>
          </a:xfrm>
          <a:prstGeom prst="rect">
            <a:avLst/>
          </a:prstGeom>
          <a:noFill/>
        </p:spPr>
        <p:txBody>
          <a:bodyPr wrap="square">
            <a:spAutoFit/>
          </a:bodyPr>
          <a:lstStyle/>
          <a:p>
            <a:pPr algn="just">
              <a:lnSpc>
                <a:spcPct val="115000"/>
              </a:lnSpc>
            </a:pPr>
            <a:r>
              <a:rPr lang="az-Latn-AZ" sz="1800" dirty="0">
                <a:effectLst/>
                <a:latin typeface="Times New Roman" panose="02020603050405020304" pitchFamily="18" charset="0"/>
                <a:ea typeface="MS Mincho" panose="02020609040205080304" pitchFamily="49" charset="-128"/>
              </a:rPr>
              <a:t> </a:t>
            </a:r>
            <a:endParaRPr lang="ru-RU" sz="1800" dirty="0">
              <a:effectLst/>
              <a:latin typeface="Times New Roman" panose="02020603050405020304" pitchFamily="18" charset="0"/>
              <a:ea typeface="MS Mincho" panose="02020609040205080304" pitchFamily="49" charset="-128"/>
            </a:endParaRPr>
          </a:p>
          <a:p>
            <a:pPr algn="just">
              <a:lnSpc>
                <a:spcPct val="115000"/>
              </a:lnSpc>
            </a:pPr>
            <a:r>
              <a:rPr lang="az-Latn-AZ" sz="24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Sual </a:t>
            </a:r>
            <a:r>
              <a:rPr lang="en-US" sz="24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№2</a:t>
            </a:r>
            <a:r>
              <a:rPr lang="az-Latn-AZ" sz="24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  Bu zəhərlənmədə antidot terapiya hansı preparatlar ilə aparılır?</a:t>
            </a:r>
            <a:endParaRPr lang="ru-RU" sz="24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 </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A)  Natrium tiosulfat</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B)  Nalokson</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marL="457200" indent="-457200" algn="just">
              <a:lnSpc>
                <a:spcPct val="115000"/>
              </a:lnSpc>
              <a:buAutoNum type="alphaUcParenR" startAt="3"/>
            </a:pPr>
            <a:r>
              <a:rPr lang="az-Latn-AZ" sz="2400" dirty="0">
                <a:effectLst/>
                <a:latin typeface="Arial" panose="020B0604020202020204" pitchFamily="34" charset="0"/>
                <a:ea typeface="MS Mincho" panose="02020609040205080304" pitchFamily="49" charset="-128"/>
                <a:cs typeface="Arial" panose="020B0604020202020204" pitchFamily="34" charset="0"/>
              </a:rPr>
              <a:t>Bemeqrid</a:t>
            </a:r>
          </a:p>
          <a:p>
            <a:pPr marL="457200" indent="-457200" algn="just">
              <a:lnSpc>
                <a:spcPct val="115000"/>
              </a:lnSpc>
              <a:buAutoNum type="alphaUcParenR" startAt="3"/>
            </a:pPr>
            <a:r>
              <a:rPr lang="az-Latn-AZ" sz="2400" dirty="0">
                <a:latin typeface="Arial" panose="020B0604020202020204" pitchFamily="34" charset="0"/>
                <a:ea typeface="MS Mincho" panose="02020609040205080304" pitchFamily="49" charset="-128"/>
                <a:cs typeface="Arial" panose="020B0604020202020204" pitchFamily="34" charset="0"/>
              </a:rPr>
              <a:t>Kordiamin</a:t>
            </a:r>
          </a:p>
          <a:p>
            <a:pPr marL="457200" indent="-457200" algn="just">
              <a:lnSpc>
                <a:spcPct val="115000"/>
              </a:lnSpc>
              <a:buAutoNum type="alphaUcParenR" startAt="3"/>
            </a:pPr>
            <a:r>
              <a:rPr lang="az-Latn-AZ" sz="2400" dirty="0">
                <a:effectLst/>
                <a:latin typeface="Arial" panose="020B0604020202020204" pitchFamily="34" charset="0"/>
                <a:ea typeface="MS Mincho" panose="02020609040205080304" pitchFamily="49" charset="-128"/>
                <a:cs typeface="Arial" panose="020B0604020202020204" pitchFamily="34" charset="0"/>
              </a:rPr>
              <a:t>Naltrekson</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 </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Sual №3.  Bu zəhərlənmədə antidotun hansı dozada vurulması məsləhət görülür?</a:t>
            </a:r>
            <a:endParaRPr lang="ru-RU" sz="24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 </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A) 40 mq/kq</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B)  4 mq/kq</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marL="457200" indent="-457200" algn="just">
              <a:lnSpc>
                <a:spcPct val="115000"/>
              </a:lnSpc>
              <a:buAutoNum type="alphaUcParenR" startAt="3"/>
            </a:pPr>
            <a:r>
              <a:rPr lang="az-Latn-AZ" sz="2400" dirty="0">
                <a:effectLst/>
                <a:latin typeface="Arial" panose="020B0604020202020204" pitchFamily="34" charset="0"/>
                <a:ea typeface="MS Mincho" panose="02020609040205080304" pitchFamily="49" charset="-128"/>
                <a:cs typeface="Arial" panose="020B0604020202020204" pitchFamily="34" charset="0"/>
              </a:rPr>
              <a:t>0,4 mq/kq</a:t>
            </a:r>
          </a:p>
          <a:p>
            <a:pPr marL="457200" indent="-457200" algn="just">
              <a:lnSpc>
                <a:spcPct val="115000"/>
              </a:lnSpc>
              <a:buFontTx/>
              <a:buAutoNum type="alphaUcParenR" startAt="3"/>
            </a:pPr>
            <a:r>
              <a:rPr lang="az-Latn-AZ" sz="2400" dirty="0">
                <a:latin typeface="Arial" panose="020B0604020202020204" pitchFamily="34" charset="0"/>
                <a:ea typeface="MS Mincho" panose="02020609040205080304" pitchFamily="49" charset="-128"/>
                <a:cs typeface="Arial" panose="020B0604020202020204" pitchFamily="34" charset="0"/>
              </a:rPr>
              <a:t>0,04 </a:t>
            </a:r>
            <a:r>
              <a:rPr lang="az-Latn-AZ" sz="2400" dirty="0">
                <a:effectLst/>
                <a:latin typeface="Arial" panose="020B0604020202020204" pitchFamily="34" charset="0"/>
                <a:ea typeface="MS Mincho" panose="02020609040205080304" pitchFamily="49" charset="-128"/>
                <a:cs typeface="Arial" panose="020B0604020202020204" pitchFamily="34" charset="0"/>
              </a:rPr>
              <a:t>mq/kq</a:t>
            </a:r>
          </a:p>
          <a:p>
            <a:pPr marL="457200" indent="-457200" algn="just">
              <a:lnSpc>
                <a:spcPct val="115000"/>
              </a:lnSpc>
              <a:buAutoNum type="alphaUcParenR" startAt="3"/>
            </a:pPr>
            <a:r>
              <a:rPr lang="az-Latn-AZ" sz="2400" dirty="0">
                <a:latin typeface="Arial" panose="020B0604020202020204" pitchFamily="34" charset="0"/>
                <a:cs typeface="Arial" panose="020B0604020202020204" pitchFamily="34" charset="0"/>
              </a:rPr>
              <a:t>0,04 mkq/kq</a:t>
            </a:r>
            <a:endParaRPr 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8884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94555" y="2379256"/>
            <a:ext cx="9802889" cy="4399722"/>
          </a:xfrm>
          <a:prstGeom prst="rect">
            <a:avLst/>
          </a:prstGeom>
        </p:spPr>
      </p:pic>
      <p:pic>
        <p:nvPicPr>
          <p:cNvPr id="3" name="Рисунок 2"/>
          <p:cNvPicPr>
            <a:picLocks noChangeAspect="1"/>
          </p:cNvPicPr>
          <p:nvPr/>
        </p:nvPicPr>
        <p:blipFill>
          <a:blip r:embed="rId3"/>
          <a:stretch>
            <a:fillRect/>
          </a:stretch>
        </p:blipFill>
        <p:spPr>
          <a:xfrm>
            <a:off x="287376" y="203847"/>
            <a:ext cx="5921513" cy="2262018"/>
          </a:xfrm>
          <a:prstGeom prst="rect">
            <a:avLst/>
          </a:prstGeom>
        </p:spPr>
      </p:pic>
      <p:pic>
        <p:nvPicPr>
          <p:cNvPr id="4" name="Picture 2">
            <a:extLst>
              <a:ext uri="{FF2B5EF4-FFF2-40B4-BE49-F238E27FC236}">
                <a16:creationId xmlns:a16="http://schemas.microsoft.com/office/drawing/2014/main" id="{230BCB20-31CD-8A0A-9F77-D3DCFFD66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378" y="203847"/>
            <a:ext cx="5594135" cy="332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806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EF2E82-D5E1-6CCA-DA11-86DC276EE83C}"/>
              </a:ext>
            </a:extLst>
          </p:cNvPr>
          <p:cNvSpPr txBox="1"/>
          <p:nvPr/>
        </p:nvSpPr>
        <p:spPr>
          <a:xfrm>
            <a:off x="1341912" y="1529018"/>
            <a:ext cx="8802584" cy="4832092"/>
          </a:xfrm>
          <a:prstGeom prst="rect">
            <a:avLst/>
          </a:prstGeom>
          <a:noFill/>
        </p:spPr>
        <p:txBody>
          <a:bodyPr wrap="square">
            <a:spAutoFit/>
          </a:bodyPr>
          <a:lstStyle/>
          <a:p>
            <a:r>
              <a:rPr lang="az-Latn-AZ" sz="2800" dirty="0">
                <a:effectLst/>
                <a:latin typeface="Arial" panose="020B0604020202020204" pitchFamily="34" charset="0"/>
                <a:ea typeface="MS Mincho" panose="02020609040205080304" pitchFamily="49" charset="-128"/>
                <a:cs typeface="Arial" panose="020B0604020202020204" pitchFamily="34" charset="0"/>
              </a:rPr>
              <a:t>Xəstə B. A., 55 yaşlı qadın qohumları t</a:t>
            </a:r>
            <a:r>
              <a:rPr lang="az-Latn-AZ" sz="2800" dirty="0">
                <a:latin typeface="Arial" panose="020B0604020202020204" pitchFamily="34" charset="0"/>
                <a:ea typeface="MS Mincho" panose="02020609040205080304" pitchFamily="49" charset="-128"/>
                <a:cs typeface="Arial" panose="020B0604020202020204" pitchFamily="34" charset="0"/>
              </a:rPr>
              <a:t>ərəfindən huşsuz evdə tapılmşdır</a:t>
            </a:r>
            <a:r>
              <a:rPr lang="az-Latn-AZ" sz="2800" dirty="0">
                <a:effectLst/>
                <a:latin typeface="Arial" panose="020B0604020202020204" pitchFamily="34" charset="0"/>
                <a:ea typeface="MS Mincho" panose="02020609040205080304" pitchFamily="49" charset="-128"/>
                <a:cs typeface="Arial" panose="020B0604020202020204" pitchFamily="34" charset="0"/>
              </a:rPr>
              <a:t>. Anamnestik məlumata görə 2,5 saat əvvəl uzunmüddətli depressiyaya görə həkimin təyin etdiyi amitriptilin dərmanını suisidal məqsəd ilə naməlum miqdarda qəbul etmişdir. Obyektiv olaraq: huşu soporoz, Qlazqo şkalası ilə 8 baldır. Göz bəbəkləri daralmış OD=OS, fotoreaksiya zəifdir. Dəri örtükləri nəm, solğun, t - 36,5</a:t>
            </a:r>
            <a:r>
              <a:rPr lang="az-Latn-AZ" sz="2800" baseline="30000" dirty="0">
                <a:effectLst/>
                <a:latin typeface="Arial" panose="020B0604020202020204" pitchFamily="34" charset="0"/>
                <a:ea typeface="MS Mincho" panose="02020609040205080304" pitchFamily="49" charset="-128"/>
                <a:cs typeface="Arial" panose="020B0604020202020204" pitchFamily="34" charset="0"/>
              </a:rPr>
              <a:t>0</a:t>
            </a:r>
            <a:r>
              <a:rPr lang="az-Latn-AZ" sz="2800" dirty="0">
                <a:effectLst/>
                <a:latin typeface="Arial" panose="020B0604020202020204" pitchFamily="34" charset="0"/>
                <a:ea typeface="MS Mincho" panose="02020609040205080304" pitchFamily="49" charset="-128"/>
                <a:cs typeface="Arial" panose="020B0604020202020204" pitchFamily="34" charset="0"/>
              </a:rPr>
              <a:t>C-dir. TDS- 24`, SpO</a:t>
            </a:r>
            <a:r>
              <a:rPr lang="az-Latn-AZ" sz="2800" baseline="-25000" dirty="0">
                <a:effectLst/>
                <a:latin typeface="Arial" panose="020B0604020202020204" pitchFamily="34" charset="0"/>
                <a:ea typeface="MS Mincho" panose="02020609040205080304" pitchFamily="49" charset="-128"/>
                <a:cs typeface="Arial" panose="020B0604020202020204" pitchFamily="34" charset="0"/>
              </a:rPr>
              <a:t>2</a:t>
            </a:r>
            <a:r>
              <a:rPr lang="az-Latn-AZ" sz="2800" dirty="0">
                <a:effectLst/>
                <a:latin typeface="Arial" panose="020B0604020202020204" pitchFamily="34" charset="0"/>
                <a:ea typeface="MS Mincho" panose="02020609040205080304" pitchFamily="49" charset="-128"/>
                <a:cs typeface="Arial" panose="020B0604020202020204" pitchFamily="34" charset="0"/>
              </a:rPr>
              <a:t>-96%, AT - 90/50 mm. Hg. süt., Ps – 127 vurğu/dəq., ritmik, zəif dolğunluqdadır. Hemoqramma norma daxilindədir. </a:t>
            </a:r>
            <a:endParaRPr lang="ru-RU"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327A502-CB26-8279-817F-8E8C3037FB68}"/>
              </a:ext>
            </a:extLst>
          </p:cNvPr>
          <p:cNvSpPr txBox="1"/>
          <p:nvPr/>
        </p:nvSpPr>
        <p:spPr>
          <a:xfrm>
            <a:off x="1350819" y="496890"/>
            <a:ext cx="6097978" cy="480901"/>
          </a:xfrm>
          <a:prstGeom prst="rect">
            <a:avLst/>
          </a:prstGeom>
          <a:noFill/>
        </p:spPr>
        <p:txBody>
          <a:bodyPr wrap="square">
            <a:spAutoFit/>
          </a:bodyPr>
          <a:lstStyle/>
          <a:p>
            <a:pPr algn="just">
              <a:lnSpc>
                <a:spcPct val="115000"/>
              </a:lnSpc>
              <a:spcAft>
                <a:spcPts val="0"/>
              </a:spcAft>
            </a:pPr>
            <a:r>
              <a:rPr lang="az-Latn-AZ" sz="2400" b="1" u="sng" dirty="0">
                <a:solidFill>
                  <a:srgbClr val="FFC000"/>
                </a:solidFill>
                <a:latin typeface="Arial" charset="0"/>
                <a:ea typeface="Arial" charset="0"/>
                <a:cs typeface="Arial" charset="0"/>
              </a:rPr>
              <a:t>Klinik hadisə №</a:t>
            </a:r>
            <a:r>
              <a:rPr lang="ru-RU" sz="2400" b="1" u="sng" dirty="0">
                <a:solidFill>
                  <a:srgbClr val="FFC000"/>
                </a:solidFill>
                <a:latin typeface="Arial" charset="0"/>
                <a:ea typeface="Arial" charset="0"/>
                <a:cs typeface="Arial" charset="0"/>
              </a:rPr>
              <a:t> </a:t>
            </a:r>
            <a:r>
              <a:rPr lang="az-Latn-AZ" sz="2400" b="1" u="sng" dirty="0">
                <a:solidFill>
                  <a:srgbClr val="FFC000"/>
                </a:solidFill>
                <a:latin typeface="Arial" charset="0"/>
                <a:ea typeface="Arial" charset="0"/>
                <a:cs typeface="Arial" charset="0"/>
              </a:rPr>
              <a:t>5</a:t>
            </a:r>
            <a:endParaRPr lang="ru-RU" sz="800" dirty="0">
              <a:solidFill>
                <a:srgbClr val="FFC000"/>
              </a:solidFill>
              <a:latin typeface="Arial" charset="0"/>
              <a:ea typeface="Arial" charset="0"/>
              <a:cs typeface="Arial" charset="0"/>
            </a:endParaRPr>
          </a:p>
        </p:txBody>
      </p:sp>
    </p:spTree>
    <p:extLst>
      <p:ext uri="{BB962C8B-B14F-4D97-AF65-F5344CB8AC3E}">
        <p14:creationId xmlns:p14="http://schemas.microsoft.com/office/powerpoint/2010/main" val="1617379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5775" y="113682"/>
            <a:ext cx="6367798" cy="3206262"/>
          </a:xfrm>
          <a:prstGeom prst="rect">
            <a:avLst/>
          </a:prstGeom>
        </p:spPr>
        <p:txBody>
          <a:bodyPr wrap="square">
            <a:spAutoFit/>
          </a:bodyPr>
          <a:lstStyle/>
          <a:p>
            <a:pPr algn="just">
              <a:lnSpc>
                <a:spcPct val="115000"/>
              </a:lnSpc>
              <a:spcAft>
                <a:spcPts val="0"/>
              </a:spcAft>
            </a:pPr>
            <a:r>
              <a:rPr lang="az-Latn-AZ" sz="2200" dirty="0">
                <a:solidFill>
                  <a:srgbClr val="FFFF00"/>
                </a:solidFill>
                <a:latin typeface="Arial" charset="0"/>
                <a:ea typeface="Arial" charset="0"/>
                <a:cs typeface="Arial" charset="0"/>
              </a:rPr>
              <a:t>Sual</a:t>
            </a:r>
            <a:r>
              <a:rPr lang="ru-RU" sz="2200" dirty="0">
                <a:solidFill>
                  <a:srgbClr val="FFFF00"/>
                </a:solidFill>
                <a:latin typeface="Arial" charset="0"/>
                <a:ea typeface="Arial" charset="0"/>
                <a:cs typeface="Arial" charset="0"/>
              </a:rPr>
              <a:t> </a:t>
            </a:r>
            <a:r>
              <a:rPr lang="az-Latn-AZ" sz="2200" dirty="0">
                <a:solidFill>
                  <a:srgbClr val="FFFF00"/>
                </a:solidFill>
                <a:latin typeface="Arial" charset="0"/>
                <a:ea typeface="Arial" charset="0"/>
                <a:cs typeface="Arial" charset="0"/>
              </a:rPr>
              <a:t>№1.  Təxmin edilən klinik diaqnoz hansıdır?</a:t>
            </a:r>
            <a:endParaRPr lang="ru-RU" sz="2200" dirty="0">
              <a:solidFill>
                <a:srgbClr val="FFFF00"/>
              </a:solidFill>
              <a:latin typeface="Arial" charset="0"/>
              <a:ea typeface="Arial" charset="0"/>
              <a:cs typeface="Arial" charset="0"/>
            </a:endParaRPr>
          </a:p>
          <a:p>
            <a:pPr algn="just">
              <a:lnSpc>
                <a:spcPct val="115000"/>
              </a:lnSpc>
              <a:spcAft>
                <a:spcPts val="0"/>
              </a:spcAft>
            </a:pPr>
            <a:r>
              <a:rPr lang="az-Latn-AZ" sz="2200" dirty="0">
                <a:solidFill>
                  <a:srgbClr val="FFC000"/>
                </a:solidFill>
                <a:latin typeface="Arial" charset="0"/>
                <a:ea typeface="Arial" charset="0"/>
                <a:cs typeface="Arial" charset="0"/>
              </a:rPr>
              <a:t> </a:t>
            </a:r>
            <a:endParaRPr lang="ru-RU" sz="2200" dirty="0">
              <a:solidFill>
                <a:srgbClr val="FFC000"/>
              </a:solidFill>
              <a:latin typeface="Arial" charset="0"/>
              <a:ea typeface="Arial" charset="0"/>
              <a:cs typeface="Arial" charset="0"/>
            </a:endParaRPr>
          </a:p>
          <a:p>
            <a:pPr algn="just">
              <a:lnSpc>
                <a:spcPct val="115000"/>
              </a:lnSpc>
              <a:spcAft>
                <a:spcPts val="0"/>
              </a:spcAft>
            </a:pPr>
            <a:r>
              <a:rPr lang="az-Latn-AZ" sz="2200" dirty="0">
                <a:latin typeface="Arial" charset="0"/>
                <a:ea typeface="Arial" charset="0"/>
                <a:cs typeface="Arial" charset="0"/>
              </a:rPr>
              <a:t>A) Əfi ilanın zəhəri ilə zəhərlənmə</a:t>
            </a:r>
            <a:endParaRPr lang="ru-RU" sz="2200" dirty="0">
              <a:latin typeface="Arial" charset="0"/>
              <a:ea typeface="Arial" charset="0"/>
              <a:cs typeface="Arial" charset="0"/>
            </a:endParaRPr>
          </a:p>
          <a:p>
            <a:pPr algn="just">
              <a:lnSpc>
                <a:spcPct val="115000"/>
              </a:lnSpc>
              <a:spcAft>
                <a:spcPts val="0"/>
              </a:spcAft>
            </a:pPr>
            <a:r>
              <a:rPr lang="az-Latn-AZ" sz="2200" dirty="0">
                <a:latin typeface="Arial" charset="0"/>
                <a:ea typeface="Arial" charset="0"/>
                <a:cs typeface="Arial" charset="0"/>
              </a:rPr>
              <a:t>B)  </a:t>
            </a:r>
            <a:r>
              <a:rPr lang="en-US" sz="2200" dirty="0" err="1">
                <a:latin typeface="Arial" charset="0"/>
                <a:ea typeface="Arial" charset="0"/>
                <a:cs typeface="Arial" charset="0"/>
              </a:rPr>
              <a:t>Kobra</a:t>
            </a:r>
            <a:r>
              <a:rPr lang="en-US" sz="2200" dirty="0">
                <a:latin typeface="Arial" charset="0"/>
                <a:ea typeface="Arial" charset="0"/>
                <a:cs typeface="Arial" charset="0"/>
              </a:rPr>
              <a:t> z</a:t>
            </a:r>
            <a:r>
              <a:rPr lang="az-Latn-AZ" sz="2200" dirty="0">
                <a:latin typeface="Arial" charset="0"/>
                <a:ea typeface="Arial" charset="0"/>
                <a:cs typeface="Arial" charset="0"/>
              </a:rPr>
              <a:t>əhəri ilə zəhərlənmə</a:t>
            </a:r>
            <a:endParaRPr lang="ru-RU" sz="2200" dirty="0">
              <a:latin typeface="Arial" charset="0"/>
              <a:ea typeface="Arial" charset="0"/>
              <a:cs typeface="Arial" charset="0"/>
            </a:endParaRPr>
          </a:p>
          <a:p>
            <a:pPr marL="457200" indent="-457200" algn="just">
              <a:lnSpc>
                <a:spcPct val="115000"/>
              </a:lnSpc>
              <a:spcAft>
                <a:spcPts val="0"/>
              </a:spcAft>
              <a:buAutoNum type="alphaUcParenR" startAt="3"/>
            </a:pPr>
            <a:r>
              <a:rPr lang="az-Latn-AZ" sz="2200" dirty="0">
                <a:latin typeface="Arial" charset="0"/>
                <a:ea typeface="Arial" charset="0"/>
                <a:cs typeface="Arial" charset="0"/>
              </a:rPr>
              <a:t>Qara əqrəb zəhəri ilə zəhərlənmə</a:t>
            </a:r>
            <a:endParaRPr lang="ru-RU" sz="2200" dirty="0">
              <a:latin typeface="Arial" charset="0"/>
              <a:ea typeface="Arial" charset="0"/>
              <a:cs typeface="Arial" charset="0"/>
            </a:endParaRPr>
          </a:p>
          <a:p>
            <a:pPr marL="457200" indent="-457200" algn="just">
              <a:lnSpc>
                <a:spcPct val="115000"/>
              </a:lnSpc>
              <a:spcAft>
                <a:spcPts val="0"/>
              </a:spcAft>
              <a:buAutoNum type="alphaUcParenR" startAt="3"/>
            </a:pPr>
            <a:r>
              <a:rPr lang="az-Latn-AZ" sz="2200" dirty="0">
                <a:effectLst/>
                <a:latin typeface="Arial" charset="0"/>
                <a:ea typeface="Arial" charset="0"/>
                <a:cs typeface="Arial" charset="0"/>
              </a:rPr>
              <a:t>Qaraqurd zəhəri ilə zəhərlənmə</a:t>
            </a:r>
            <a:endParaRPr lang="ru-RU" sz="2200" dirty="0">
              <a:effectLst/>
              <a:latin typeface="Arial" charset="0"/>
              <a:ea typeface="Arial" charset="0"/>
              <a:cs typeface="Arial" charset="0"/>
            </a:endParaRPr>
          </a:p>
          <a:p>
            <a:pPr marL="457200" indent="-457200" algn="just">
              <a:lnSpc>
                <a:spcPct val="115000"/>
              </a:lnSpc>
              <a:spcAft>
                <a:spcPts val="0"/>
              </a:spcAft>
              <a:buAutoNum type="alphaUcParenR" startAt="3"/>
            </a:pPr>
            <a:r>
              <a:rPr lang="en-US" sz="2200" dirty="0" err="1">
                <a:latin typeface="Arial" charset="0"/>
                <a:ea typeface="Arial" charset="0"/>
                <a:cs typeface="Arial" charset="0"/>
              </a:rPr>
              <a:t>Qalxansif</a:t>
            </a:r>
            <a:r>
              <a:rPr lang="az-Latn-AZ" sz="2200" dirty="0">
                <a:latin typeface="Arial" charset="0"/>
                <a:ea typeface="Arial" charset="0"/>
                <a:cs typeface="Arial" charset="0"/>
              </a:rPr>
              <a:t>ət ilanın zəhəri ilə zəhərlənmə</a:t>
            </a:r>
            <a:endParaRPr lang="ru-RU" sz="2200" dirty="0">
              <a:effectLst/>
              <a:latin typeface="Arial" charset="0"/>
              <a:ea typeface="Arial" charset="0"/>
              <a:cs typeface="Arial" charset="0"/>
            </a:endParaRPr>
          </a:p>
          <a:p>
            <a:pPr marL="457200" indent="-457200" algn="just">
              <a:lnSpc>
                <a:spcPct val="115000"/>
              </a:lnSpc>
              <a:spcAft>
                <a:spcPts val="0"/>
              </a:spcAft>
              <a:buAutoNum type="alphaUcParenR" startAt="3"/>
            </a:pPr>
            <a:endParaRPr lang="ru-RU" sz="2400" dirty="0">
              <a:effectLst/>
              <a:latin typeface="Arial" charset="0"/>
              <a:ea typeface="Arial" charset="0"/>
              <a:cs typeface="Arial" charset="0"/>
            </a:endParaRPr>
          </a:p>
        </p:txBody>
      </p:sp>
      <p:sp>
        <p:nvSpPr>
          <p:cNvPr id="3" name="Прямоугольник 2"/>
          <p:cNvSpPr/>
          <p:nvPr/>
        </p:nvSpPr>
        <p:spPr>
          <a:xfrm>
            <a:off x="485775" y="3570582"/>
            <a:ext cx="6367798" cy="3173882"/>
          </a:xfrm>
          <a:prstGeom prst="rect">
            <a:avLst/>
          </a:prstGeom>
        </p:spPr>
        <p:txBody>
          <a:bodyPr wrap="square">
            <a:spAutoFit/>
          </a:bodyPr>
          <a:lstStyle/>
          <a:p>
            <a:pPr algn="just">
              <a:lnSpc>
                <a:spcPct val="115000"/>
              </a:lnSpc>
              <a:spcAft>
                <a:spcPts val="0"/>
              </a:spcAft>
            </a:pPr>
            <a:r>
              <a:rPr lang="az-Latn-AZ" sz="2200" dirty="0">
                <a:solidFill>
                  <a:srgbClr val="FFFF00"/>
                </a:solidFill>
                <a:latin typeface="Arial" charset="0"/>
                <a:ea typeface="Arial" charset="0"/>
                <a:cs typeface="Arial" charset="0"/>
              </a:rPr>
              <a:t>Sual</a:t>
            </a:r>
            <a:r>
              <a:rPr lang="ru-RU" sz="2200" dirty="0">
                <a:solidFill>
                  <a:srgbClr val="FFFF00"/>
                </a:solidFill>
                <a:latin typeface="Arial" charset="0"/>
                <a:ea typeface="Arial" charset="0"/>
                <a:cs typeface="Arial" charset="0"/>
              </a:rPr>
              <a:t> </a:t>
            </a:r>
            <a:r>
              <a:rPr lang="az-Latn-AZ" sz="2200" dirty="0">
                <a:solidFill>
                  <a:srgbClr val="FFFF00"/>
                </a:solidFill>
                <a:latin typeface="Arial" charset="0"/>
                <a:ea typeface="Arial" charset="0"/>
                <a:cs typeface="Arial" charset="0"/>
              </a:rPr>
              <a:t>№2.  Xəstədə hansı toksidromun simptomları təsvir olunub?</a:t>
            </a:r>
            <a:endParaRPr lang="ru-RU" sz="2200" dirty="0">
              <a:solidFill>
                <a:srgbClr val="FFFF00"/>
              </a:solidFill>
              <a:latin typeface="Arial" charset="0"/>
              <a:ea typeface="Arial" charset="0"/>
              <a:cs typeface="Arial" charset="0"/>
            </a:endParaRPr>
          </a:p>
          <a:p>
            <a:pPr algn="just">
              <a:lnSpc>
                <a:spcPct val="115000"/>
              </a:lnSpc>
              <a:spcAft>
                <a:spcPts val="0"/>
              </a:spcAft>
            </a:pPr>
            <a:r>
              <a:rPr lang="az-Latn-AZ" sz="2200" dirty="0">
                <a:latin typeface="Arial" charset="0"/>
                <a:ea typeface="Arial" charset="0"/>
                <a:cs typeface="Arial" charset="0"/>
              </a:rPr>
              <a:t> </a:t>
            </a:r>
            <a:endParaRPr lang="ru-RU" sz="2200" dirty="0">
              <a:latin typeface="Arial" charset="0"/>
              <a:ea typeface="Arial" charset="0"/>
              <a:cs typeface="Arial" charset="0"/>
            </a:endParaRPr>
          </a:p>
          <a:p>
            <a:pPr algn="just">
              <a:lnSpc>
                <a:spcPct val="115000"/>
              </a:lnSpc>
              <a:spcAft>
                <a:spcPts val="0"/>
              </a:spcAft>
            </a:pPr>
            <a:r>
              <a:rPr lang="az-Latn-AZ" sz="2200" dirty="0">
                <a:latin typeface="Arial" charset="0"/>
                <a:ea typeface="Arial" charset="0"/>
                <a:cs typeface="Arial" charset="0"/>
              </a:rPr>
              <a:t>A)  Antixolinergik sindrom</a:t>
            </a:r>
            <a:endParaRPr lang="ru-RU" sz="2200" dirty="0">
              <a:latin typeface="Arial" charset="0"/>
              <a:ea typeface="Arial" charset="0"/>
              <a:cs typeface="Arial" charset="0"/>
            </a:endParaRPr>
          </a:p>
          <a:p>
            <a:pPr algn="just">
              <a:lnSpc>
                <a:spcPct val="115000"/>
              </a:lnSpc>
              <a:spcAft>
                <a:spcPts val="0"/>
              </a:spcAft>
            </a:pPr>
            <a:r>
              <a:rPr lang="az-Latn-AZ" sz="2200" dirty="0">
                <a:latin typeface="Arial" charset="0"/>
                <a:ea typeface="Arial" charset="0"/>
                <a:cs typeface="Arial" charset="0"/>
              </a:rPr>
              <a:t>B)  Latrodektik sindrom</a:t>
            </a:r>
            <a:endParaRPr lang="ru-RU" sz="2200" dirty="0">
              <a:latin typeface="Arial" charset="0"/>
              <a:ea typeface="Arial" charset="0"/>
              <a:cs typeface="Arial" charset="0"/>
            </a:endParaRPr>
          </a:p>
          <a:p>
            <a:pPr marL="457200" indent="-457200" algn="just">
              <a:lnSpc>
                <a:spcPct val="115000"/>
              </a:lnSpc>
              <a:spcAft>
                <a:spcPts val="0"/>
              </a:spcAft>
              <a:buAutoNum type="alphaUcParenR" startAt="3"/>
            </a:pPr>
            <a:r>
              <a:rPr lang="az-Latn-AZ" sz="2200" dirty="0">
                <a:latin typeface="Arial" charset="0"/>
                <a:ea typeface="Arial" charset="0"/>
                <a:cs typeface="Arial" charset="0"/>
              </a:rPr>
              <a:t>Muskarin sindromu</a:t>
            </a:r>
            <a:r>
              <a:rPr lang="ru-RU" sz="2200" dirty="0">
                <a:latin typeface="Arial" charset="0"/>
                <a:ea typeface="Arial" charset="0"/>
                <a:cs typeface="Arial" charset="0"/>
              </a:rPr>
              <a:t> </a:t>
            </a:r>
          </a:p>
          <a:p>
            <a:pPr marL="457200" indent="-457200" algn="just">
              <a:lnSpc>
                <a:spcPct val="115000"/>
              </a:lnSpc>
              <a:spcAft>
                <a:spcPts val="0"/>
              </a:spcAft>
              <a:buAutoNum type="alphaUcParenR" startAt="3"/>
            </a:pPr>
            <a:r>
              <a:rPr lang="az-Latn-AZ" sz="2200" dirty="0">
                <a:latin typeface="Arial" charset="0"/>
                <a:ea typeface="Arial" charset="0"/>
                <a:cs typeface="Arial" charset="0"/>
              </a:rPr>
              <a:t>Xolinergik sindrom</a:t>
            </a:r>
            <a:endParaRPr lang="ru-RU" sz="2200" dirty="0">
              <a:latin typeface="Arial" charset="0"/>
              <a:ea typeface="Arial" charset="0"/>
              <a:cs typeface="Arial" charset="0"/>
            </a:endParaRPr>
          </a:p>
          <a:p>
            <a:pPr marL="457200" indent="-457200" algn="just">
              <a:lnSpc>
                <a:spcPct val="115000"/>
              </a:lnSpc>
              <a:spcAft>
                <a:spcPts val="0"/>
              </a:spcAft>
              <a:buAutoNum type="alphaUcParenR" startAt="3"/>
            </a:pPr>
            <a:r>
              <a:rPr lang="az-Latn-AZ" sz="2200" dirty="0">
                <a:latin typeface="Arial" charset="0"/>
                <a:ea typeface="Arial" charset="0"/>
                <a:cs typeface="Arial" charset="0"/>
              </a:rPr>
              <a:t>Opioid sindrom</a:t>
            </a:r>
            <a:endParaRPr lang="ru-RU" sz="2200" dirty="0">
              <a:effectLst/>
              <a:latin typeface="Arial" charset="0"/>
              <a:ea typeface="Arial" charset="0"/>
              <a:cs typeface="Arial" charset="0"/>
            </a:endParaRPr>
          </a:p>
        </p:txBody>
      </p:sp>
      <p:pic>
        <p:nvPicPr>
          <p:cNvPr id="4" name="Рисунок 3"/>
          <p:cNvPicPr>
            <a:picLocks noChangeAspect="1"/>
          </p:cNvPicPr>
          <p:nvPr/>
        </p:nvPicPr>
        <p:blipFill>
          <a:blip r:embed="rId2"/>
          <a:stretch>
            <a:fillRect/>
          </a:stretch>
        </p:blipFill>
        <p:spPr>
          <a:xfrm>
            <a:off x="7096461" y="614362"/>
            <a:ext cx="4901919" cy="5912441"/>
          </a:xfrm>
          <a:prstGeom prst="rect">
            <a:avLst/>
          </a:prstGeom>
        </p:spPr>
      </p:pic>
    </p:spTree>
    <p:extLst>
      <p:ext uri="{BB962C8B-B14F-4D97-AF65-F5344CB8AC3E}">
        <p14:creationId xmlns:p14="http://schemas.microsoft.com/office/powerpoint/2010/main" val="1976480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317727-2661-61BB-CB76-311C5474AE37}"/>
              </a:ext>
            </a:extLst>
          </p:cNvPr>
          <p:cNvSpPr txBox="1"/>
          <p:nvPr/>
        </p:nvSpPr>
        <p:spPr>
          <a:xfrm>
            <a:off x="994558" y="1258785"/>
            <a:ext cx="6097978" cy="3878754"/>
          </a:xfrm>
          <a:prstGeom prst="rect">
            <a:avLst/>
          </a:prstGeom>
          <a:noFill/>
        </p:spPr>
        <p:txBody>
          <a:bodyPr wrap="square">
            <a:spAutoFit/>
          </a:bodyPr>
          <a:lstStyle/>
          <a:p>
            <a:pPr algn="just">
              <a:lnSpc>
                <a:spcPct val="115000"/>
              </a:lnSpc>
            </a:pPr>
            <a:r>
              <a:rPr lang="az-Latn-AZ" sz="24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Sual №1. Trisiklik antidepressantlar ilə zəhərlənmələr zamanı hansı ağırlaşmalar daha tez müşahidə olunur?</a:t>
            </a:r>
            <a:endParaRPr lang="ru-RU" sz="24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 </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A) Toksik hepatopatiya</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B) Toksik koaqulopatiya</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C) Qıcolmalar və ürək aritmiyası</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D) Toksik nefropatiya</a:t>
            </a:r>
          </a:p>
          <a:p>
            <a:pPr algn="just">
              <a:lnSpc>
                <a:spcPct val="115000"/>
              </a:lnSpc>
            </a:pPr>
            <a:r>
              <a:rPr lang="az-Latn-AZ" sz="2400" dirty="0">
                <a:latin typeface="Arial" panose="020B0604020202020204" pitchFamily="34" charset="0"/>
                <a:ea typeface="MS Mincho" panose="02020609040205080304" pitchFamily="49" charset="-128"/>
                <a:cs typeface="Arial" panose="020B0604020202020204" pitchFamily="34" charset="0"/>
              </a:rPr>
              <a:t>E) Bədxassəli hipertermiya</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p:txBody>
      </p:sp>
      <p:pic>
        <p:nvPicPr>
          <p:cNvPr id="4" name="Picture 2" descr="Амитриптилин инструкция по применению: показания, противопоказания,  побочное действие – описание Amitriptyline таб. 25 мг: 10, 20 или 50 шт.  (3916) - справочник препаратов и лекарств">
            <a:extLst>
              <a:ext uri="{FF2B5EF4-FFF2-40B4-BE49-F238E27FC236}">
                <a16:creationId xmlns:a16="http://schemas.microsoft.com/office/drawing/2014/main" id="{102D4752-2FBF-9BB1-9257-1E1F34E60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2443" y="1258785"/>
            <a:ext cx="4169557" cy="4169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514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G TCA toxicity 1 2">
            <a:hlinkClick r:id="rId2"/>
            <a:extLst>
              <a:ext uri="{FF2B5EF4-FFF2-40B4-BE49-F238E27FC236}">
                <a16:creationId xmlns:a16="http://schemas.microsoft.com/office/drawing/2014/main" id="{A10517CB-116A-25F3-2F86-E3001E902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46" y="192086"/>
            <a:ext cx="9851377" cy="479741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4846B2BE-6EF0-A539-0C43-2474E151DC44}"/>
              </a:ext>
            </a:extLst>
          </p:cNvPr>
          <p:cNvSpPr/>
          <p:nvPr/>
        </p:nvSpPr>
        <p:spPr>
          <a:xfrm>
            <a:off x="512446" y="5465585"/>
            <a:ext cx="11284227" cy="1200329"/>
          </a:xfrm>
          <a:prstGeom prst="rect">
            <a:avLst/>
          </a:prstGeom>
        </p:spPr>
        <p:txBody>
          <a:bodyPr wrap="square">
            <a:spAutoFit/>
          </a:bodyPr>
          <a:lstStyle/>
          <a:p>
            <a:pPr marL="285750" lvl="0" indent="-285750" eaLnBrk="0" fontAlgn="base" hangingPunct="0">
              <a:spcBef>
                <a:spcPct val="0"/>
              </a:spcBef>
              <a:spcAft>
                <a:spcPct val="0"/>
              </a:spcAft>
              <a:buFont typeface="Arial" panose="020B0604020202020204" pitchFamily="34" charset="0"/>
              <a:buChar char="•"/>
            </a:pPr>
            <a:r>
              <a:rPr lang="az-Latn-AZ" altLang="x-none" dirty="0">
                <a:solidFill>
                  <a:srgbClr val="FFFF00"/>
                </a:solidFill>
                <a:latin typeface="Arial" charset="0"/>
              </a:rPr>
              <a:t>Birinci dərəcəli AV blokadası olan sinus taxikardiyası (T dalğalarında gizlənmiş P dalğaları, ən yaxşı V1-2-də görünür)</a:t>
            </a:r>
          </a:p>
          <a:p>
            <a:pPr marL="285750" lvl="0" indent="-285750" eaLnBrk="0" fontAlgn="base" hangingPunct="0">
              <a:spcBef>
                <a:spcPct val="0"/>
              </a:spcBef>
              <a:spcAft>
                <a:spcPct val="0"/>
              </a:spcAft>
              <a:buFont typeface="Arial" panose="020B0604020202020204" pitchFamily="34" charset="0"/>
              <a:buChar char="•"/>
            </a:pPr>
            <a:r>
              <a:rPr lang="az-Latn-AZ" altLang="x-none" dirty="0">
                <a:solidFill>
                  <a:srgbClr val="FFFF00"/>
                </a:solidFill>
                <a:latin typeface="Arial" charset="0"/>
              </a:rPr>
              <a:t>Geniş QRS kompleksləri</a:t>
            </a:r>
          </a:p>
          <a:p>
            <a:pPr marL="285750" lvl="0" indent="-285750" eaLnBrk="0" fontAlgn="base" hangingPunct="0">
              <a:spcBef>
                <a:spcPct val="0"/>
              </a:spcBef>
              <a:spcAft>
                <a:spcPct val="0"/>
              </a:spcAft>
              <a:buFont typeface="Arial" panose="020B0604020202020204" pitchFamily="34" charset="0"/>
              <a:buChar char="•"/>
            </a:pPr>
            <a:r>
              <a:rPr lang="az-Latn-AZ" altLang="x-none" dirty="0">
                <a:solidFill>
                  <a:srgbClr val="FFFF00"/>
                </a:solidFill>
                <a:latin typeface="Arial" charset="0"/>
              </a:rPr>
              <a:t>aVR-də müsbət R' dalğası</a:t>
            </a:r>
            <a:endParaRPr lang="az-Latn-AZ" altLang="x-none" dirty="0">
              <a:solidFill>
                <a:srgbClr val="FFFF00"/>
              </a:solidFill>
              <a:latin typeface="Arial" charset="0"/>
              <a:hlinkClick r:id="rId2">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576953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811591-06CB-5DF6-56CC-5BB5837CBA8B}"/>
              </a:ext>
            </a:extLst>
          </p:cNvPr>
          <p:cNvSpPr txBox="1"/>
          <p:nvPr/>
        </p:nvSpPr>
        <p:spPr>
          <a:xfrm>
            <a:off x="281049" y="943757"/>
            <a:ext cx="11994078" cy="5371342"/>
          </a:xfrm>
          <a:prstGeom prst="rect">
            <a:avLst/>
          </a:prstGeom>
          <a:noFill/>
        </p:spPr>
        <p:txBody>
          <a:bodyPr wrap="square">
            <a:spAutoFit/>
          </a:bodyPr>
          <a:lstStyle/>
          <a:p>
            <a:pPr algn="just">
              <a:lnSpc>
                <a:spcPct val="115000"/>
              </a:lnSpc>
            </a:pPr>
            <a:r>
              <a:rPr lang="az-Latn-AZ" sz="20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Sual №2. Amitriptilin ilə zəhərlənmələrin müalicəsində seçim preparatı hansıdır?</a:t>
            </a:r>
            <a:endParaRPr lang="ru-RU" sz="20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000" dirty="0">
                <a:effectLst/>
                <a:latin typeface="Arial" panose="020B0604020202020204" pitchFamily="34" charset="0"/>
                <a:ea typeface="MS Mincho" panose="02020609040205080304" pitchFamily="49" charset="-128"/>
                <a:cs typeface="Arial" panose="020B0604020202020204" pitchFamily="34" charset="0"/>
              </a:rPr>
              <a:t> </a:t>
            </a:r>
            <a:endParaRPr lang="ru-RU" sz="20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000" dirty="0">
                <a:effectLst/>
                <a:latin typeface="Arial" panose="020B0604020202020204" pitchFamily="34" charset="0"/>
                <a:ea typeface="MS Mincho" panose="02020609040205080304" pitchFamily="49" charset="-128"/>
                <a:cs typeface="Arial" panose="020B0604020202020204" pitchFamily="34" charset="0"/>
              </a:rPr>
              <a:t>A) Kalsium xlorid</a:t>
            </a:r>
            <a:endParaRPr lang="ru-RU" sz="20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000" dirty="0">
                <a:effectLst/>
                <a:latin typeface="Arial" panose="020B0604020202020204" pitchFamily="34" charset="0"/>
                <a:ea typeface="MS Mincho" panose="02020609040205080304" pitchFamily="49" charset="-128"/>
                <a:cs typeface="Arial" panose="020B0604020202020204" pitchFamily="34" charset="0"/>
              </a:rPr>
              <a:t>B) Natrium bikarbonat</a:t>
            </a:r>
            <a:endParaRPr lang="ru-RU" sz="20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000" dirty="0">
                <a:effectLst/>
                <a:latin typeface="Arial" panose="020B0604020202020204" pitchFamily="34" charset="0"/>
                <a:ea typeface="MS Mincho" panose="02020609040205080304" pitchFamily="49" charset="-128"/>
                <a:cs typeface="Arial" panose="020B0604020202020204" pitchFamily="34" charset="0"/>
              </a:rPr>
              <a:t>C) Kalium xlorid</a:t>
            </a:r>
          </a:p>
          <a:p>
            <a:pPr algn="just">
              <a:lnSpc>
                <a:spcPct val="115000"/>
              </a:lnSpc>
            </a:pPr>
            <a:r>
              <a:rPr lang="az-Latn-AZ" sz="2000" dirty="0">
                <a:latin typeface="Arial" panose="020B0604020202020204" pitchFamily="34" charset="0"/>
                <a:ea typeface="MS Mincho" panose="02020609040205080304" pitchFamily="49" charset="-128"/>
                <a:cs typeface="Arial" panose="020B0604020202020204" pitchFamily="34" charset="0"/>
              </a:rPr>
              <a:t>D) Natrium tiosulfat</a:t>
            </a:r>
          </a:p>
          <a:p>
            <a:pPr algn="just">
              <a:lnSpc>
                <a:spcPct val="115000"/>
              </a:lnSpc>
            </a:pPr>
            <a:r>
              <a:rPr lang="az-Latn-AZ" sz="2000" dirty="0">
                <a:effectLst/>
                <a:latin typeface="Arial" panose="020B0604020202020204" pitchFamily="34" charset="0"/>
                <a:ea typeface="MS Mincho" panose="02020609040205080304" pitchFamily="49" charset="-128"/>
                <a:cs typeface="Arial" panose="020B0604020202020204" pitchFamily="34" charset="0"/>
              </a:rPr>
              <a:t>E) Riboksin</a:t>
            </a:r>
            <a:endParaRPr lang="ru-RU" sz="20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000" dirty="0">
                <a:effectLst/>
                <a:latin typeface="Arial" panose="020B0604020202020204" pitchFamily="34" charset="0"/>
                <a:ea typeface="MS Mincho" panose="02020609040205080304" pitchFamily="49" charset="-128"/>
                <a:cs typeface="Arial" panose="020B0604020202020204" pitchFamily="34" charset="0"/>
              </a:rPr>
              <a:t> </a:t>
            </a:r>
            <a:endParaRPr lang="ru-RU" sz="20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0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Sual №3. Amitriptilin ilə zəhərlənmələr zamanı EKQ-da uzanmış QT intervalı olarsa nə təyin olunur?</a:t>
            </a:r>
            <a:endParaRPr lang="ru-RU" sz="20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000" dirty="0">
                <a:effectLst/>
                <a:latin typeface="Arial" panose="020B0604020202020204" pitchFamily="34" charset="0"/>
                <a:ea typeface="MS Mincho" panose="02020609040205080304" pitchFamily="49" charset="-128"/>
                <a:cs typeface="Arial" panose="020B0604020202020204" pitchFamily="34" charset="0"/>
              </a:rPr>
              <a:t> </a:t>
            </a:r>
            <a:endParaRPr lang="ru-RU" sz="20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000" dirty="0">
                <a:effectLst/>
                <a:latin typeface="Arial" panose="020B0604020202020204" pitchFamily="34" charset="0"/>
                <a:ea typeface="MS Mincho" panose="02020609040205080304" pitchFamily="49" charset="-128"/>
                <a:cs typeface="Arial" panose="020B0604020202020204" pitchFamily="34" charset="0"/>
              </a:rPr>
              <a:t>A) Maqnezium sulfat</a:t>
            </a:r>
            <a:endParaRPr lang="ru-RU" sz="20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000" dirty="0">
                <a:effectLst/>
                <a:latin typeface="Arial" panose="020B0604020202020204" pitchFamily="34" charset="0"/>
                <a:ea typeface="MS Mincho" panose="02020609040205080304" pitchFamily="49" charset="-128"/>
                <a:cs typeface="Arial" panose="020B0604020202020204" pitchFamily="34" charset="0"/>
              </a:rPr>
              <a:t>B) Difeninhidramin</a:t>
            </a:r>
            <a:endParaRPr lang="ru-RU" sz="20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000" dirty="0">
                <a:effectLst/>
                <a:latin typeface="Arial" panose="020B0604020202020204" pitchFamily="34" charset="0"/>
                <a:ea typeface="MS Mincho" panose="02020609040205080304" pitchFamily="49" charset="-128"/>
                <a:cs typeface="Arial" panose="020B0604020202020204" pitchFamily="34" charset="0"/>
              </a:rPr>
              <a:t>C) Paxikarpin</a:t>
            </a:r>
          </a:p>
          <a:p>
            <a:pPr algn="just">
              <a:lnSpc>
                <a:spcPct val="115000"/>
              </a:lnSpc>
            </a:pPr>
            <a:r>
              <a:rPr lang="az-Latn-AZ" sz="2000" dirty="0">
                <a:latin typeface="Arial" panose="020B0604020202020204" pitchFamily="34" charset="0"/>
                <a:ea typeface="MS Mincho" panose="02020609040205080304" pitchFamily="49" charset="-128"/>
                <a:cs typeface="Arial" panose="020B0604020202020204" pitchFamily="34" charset="0"/>
              </a:rPr>
              <a:t>D) Fizostiqmin</a:t>
            </a:r>
          </a:p>
          <a:p>
            <a:pPr algn="just">
              <a:lnSpc>
                <a:spcPct val="115000"/>
              </a:lnSpc>
            </a:pPr>
            <a:r>
              <a:rPr lang="az-Latn-AZ" sz="2000" dirty="0">
                <a:effectLst/>
                <a:latin typeface="Arial" panose="020B0604020202020204" pitchFamily="34" charset="0"/>
                <a:ea typeface="MS Mincho" panose="02020609040205080304" pitchFamily="49" charset="-128"/>
                <a:cs typeface="Arial" panose="020B0604020202020204" pitchFamily="34" charset="0"/>
              </a:rPr>
              <a:t>E) </a:t>
            </a:r>
            <a:r>
              <a:rPr lang="az-Latn-AZ" sz="2000" dirty="0">
                <a:latin typeface="Arial" panose="020B0604020202020204" pitchFamily="34" charset="0"/>
                <a:ea typeface="MS Mincho" panose="02020609040205080304" pitchFamily="49" charset="-128"/>
                <a:cs typeface="Arial" panose="020B0604020202020204" pitchFamily="34" charset="0"/>
              </a:rPr>
              <a:t>Skopolamin bromid</a:t>
            </a:r>
            <a:r>
              <a:rPr lang="ru-RU" sz="2000" dirty="0">
                <a:latin typeface="Arial" panose="020B0604020202020204" pitchFamily="34" charset="0"/>
                <a:ea typeface="MS Mincho" panose="02020609040205080304" pitchFamily="49" charset="-128"/>
                <a:cs typeface="Arial" panose="020B0604020202020204" pitchFamily="34" charset="0"/>
              </a:rPr>
              <a:t> </a:t>
            </a:r>
          </a:p>
        </p:txBody>
      </p:sp>
    </p:spTree>
    <p:extLst>
      <p:ext uri="{BB962C8B-B14F-4D97-AF65-F5344CB8AC3E}">
        <p14:creationId xmlns:p14="http://schemas.microsoft.com/office/powerpoint/2010/main" val="2474740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G TCA toxicity 3 resolution 2">
            <a:hlinkClick r:id="rId2"/>
            <a:extLst>
              <a:ext uri="{FF2B5EF4-FFF2-40B4-BE49-F238E27FC236}">
                <a16:creationId xmlns:a16="http://schemas.microsoft.com/office/drawing/2014/main" id="{DEE8E478-78C2-C746-C17A-3BA029558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57" y="136442"/>
            <a:ext cx="10277061" cy="4924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BBECCB-733E-5607-7185-73009B5D2DBA}"/>
              </a:ext>
            </a:extLst>
          </p:cNvPr>
          <p:cNvSpPr txBox="1"/>
          <p:nvPr/>
        </p:nvSpPr>
        <p:spPr>
          <a:xfrm>
            <a:off x="246412" y="5373124"/>
            <a:ext cx="11688289" cy="1015663"/>
          </a:xfrm>
          <a:prstGeom prst="rect">
            <a:avLst/>
          </a:prstGeom>
          <a:noFill/>
        </p:spPr>
        <p:txBody>
          <a:bodyPr wrap="square">
            <a:spAutoFit/>
          </a:bodyPr>
          <a:lstStyle/>
          <a:p>
            <a:pPr marL="342900" indent="-342900">
              <a:buFont typeface="Arial" panose="020B0604020202020204" pitchFamily="34" charset="0"/>
              <a:buChar char="•"/>
            </a:pPr>
            <a:r>
              <a:rPr lang="az-Latn-AZ" sz="2000" dirty="0">
                <a:solidFill>
                  <a:srgbClr val="FFFF00"/>
                </a:solidFill>
                <a:latin typeface="Arial" panose="020B0604020202020204" pitchFamily="34" charset="0"/>
                <a:cs typeface="Arial" panose="020B0604020202020204" pitchFamily="34" charset="0"/>
              </a:rPr>
              <a:t>Natrium bikarbonat ilə serum qələviləşmə, intubasiya və hiperventilyasiyadan sonra eyni xəstənin EKQ-si.</a:t>
            </a:r>
          </a:p>
          <a:p>
            <a:pPr marL="342900" indent="-342900">
              <a:buFont typeface="Arial" panose="020B0604020202020204" pitchFamily="34" charset="0"/>
              <a:buChar char="•"/>
            </a:pPr>
            <a:r>
              <a:rPr lang="az-Latn-AZ" sz="2000" dirty="0">
                <a:solidFill>
                  <a:srgbClr val="FFFF00"/>
                </a:solidFill>
                <a:latin typeface="Arial" panose="020B0604020202020204" pitchFamily="34" charset="0"/>
                <a:cs typeface="Arial" panose="020B0604020202020204" pitchFamily="34" charset="0"/>
              </a:rPr>
              <a:t>QRS müddəti normala daraldı və aVR-də R' dalğası yoxa çıxdı</a:t>
            </a:r>
          </a:p>
        </p:txBody>
      </p:sp>
    </p:spTree>
    <p:extLst>
      <p:ext uri="{BB962C8B-B14F-4D97-AF65-F5344CB8AC3E}">
        <p14:creationId xmlns:p14="http://schemas.microsoft.com/office/powerpoint/2010/main" val="3131982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BB74E8-5825-4958-E3C3-F14C745C62F4}"/>
              </a:ext>
            </a:extLst>
          </p:cNvPr>
          <p:cNvSpPr txBox="1"/>
          <p:nvPr/>
        </p:nvSpPr>
        <p:spPr>
          <a:xfrm>
            <a:off x="1350819" y="1544356"/>
            <a:ext cx="8256318" cy="4303486"/>
          </a:xfrm>
          <a:prstGeom prst="rect">
            <a:avLst/>
          </a:prstGeom>
          <a:noFill/>
        </p:spPr>
        <p:txBody>
          <a:bodyPr wrap="square">
            <a:spAutoFit/>
          </a:bodyPr>
          <a:lstStyle/>
          <a:p>
            <a:pPr algn="just">
              <a:lnSpc>
                <a:spcPct val="115000"/>
              </a:lnSpc>
            </a:pPr>
            <a:r>
              <a:rPr lang="az-Latn-AZ" sz="2400" dirty="0">
                <a:effectLst/>
                <a:latin typeface="Arial" panose="020B0604020202020204" pitchFamily="34" charset="0"/>
                <a:ea typeface="SimSun" panose="02010600030101010101" pitchFamily="2" charset="-122"/>
                <a:cs typeface="Arial" panose="020B0604020202020204" pitchFamily="34" charset="0"/>
              </a:rPr>
              <a:t>Xəstə V. M., 2 yaşlı uşaq qohumları tərəfindən evdən gətirilmişdir. Anamnezdə uşaq qəbula müraciətdən 30 dəqiqə əvvəl otaqda tək olarkən nənəsinin çantasından uzunmüddətli təsirli verapamil (hər biri 240 mq olmaqla)  preparatını çıxardaraq 12 kapsul udmuşdur. </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SimSun" panose="02010600030101010101" pitchFamily="2" charset="-122"/>
                <a:cs typeface="Arial" panose="020B0604020202020204" pitchFamily="34" charset="0"/>
              </a:rPr>
              <a:t>Obyektiv olaraq: huşu aydın, aktivdir. Dəri örtüyü isti, quru, normal rəngdə, t - 36,9</a:t>
            </a:r>
            <a:r>
              <a:rPr lang="az-Latn-AZ" sz="2400" baseline="30000" dirty="0">
                <a:effectLst/>
                <a:latin typeface="Arial" panose="020B0604020202020204" pitchFamily="34" charset="0"/>
                <a:ea typeface="SimSun" panose="02010600030101010101" pitchFamily="2" charset="-122"/>
                <a:cs typeface="Arial" panose="020B0604020202020204" pitchFamily="34" charset="0"/>
              </a:rPr>
              <a:t>0</a:t>
            </a:r>
            <a:r>
              <a:rPr lang="az-Latn-AZ" sz="2400" dirty="0">
                <a:effectLst/>
                <a:latin typeface="Arial" panose="020B0604020202020204" pitchFamily="34" charset="0"/>
                <a:ea typeface="SimSun" panose="02010600030101010101" pitchFamily="2" charset="-122"/>
                <a:cs typeface="Arial" panose="020B0604020202020204" pitchFamily="34" charset="0"/>
              </a:rPr>
              <a:t>С, TDS – 24`, SpO</a:t>
            </a:r>
            <a:r>
              <a:rPr lang="az-Latn-AZ" sz="2400" baseline="-25000" dirty="0">
                <a:effectLst/>
                <a:latin typeface="Arial" panose="020B0604020202020204" pitchFamily="34" charset="0"/>
                <a:ea typeface="SimSun" panose="02010600030101010101" pitchFamily="2" charset="-122"/>
                <a:cs typeface="Arial" panose="020B0604020202020204" pitchFamily="34" charset="0"/>
              </a:rPr>
              <a:t>2</a:t>
            </a:r>
            <a:r>
              <a:rPr lang="az-Latn-AZ" sz="2400" dirty="0">
                <a:effectLst/>
                <a:latin typeface="Arial" panose="020B0604020202020204" pitchFamily="34" charset="0"/>
                <a:ea typeface="SimSun" panose="02010600030101010101" pitchFamily="2" charset="-122"/>
                <a:cs typeface="Arial" panose="020B0604020202020204" pitchFamily="34" charset="0"/>
              </a:rPr>
              <a:t> - 99%, AT - 100/60 mm. Hg. süt.,  Ps – 147 vurğu/dəq., ritmikdir. Qarnı yumşaqdır. Hemoqramma: patologiyasızdır. EKQ: sinus taxikardiyasıdır. </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p:txBody>
      </p:sp>
      <p:sp>
        <p:nvSpPr>
          <p:cNvPr id="6" name="TextBox 5">
            <a:extLst>
              <a:ext uri="{FF2B5EF4-FFF2-40B4-BE49-F238E27FC236}">
                <a16:creationId xmlns:a16="http://schemas.microsoft.com/office/drawing/2014/main" id="{C4E3EAF5-0EC5-CCBF-DBC9-73853721D78C}"/>
              </a:ext>
            </a:extLst>
          </p:cNvPr>
          <p:cNvSpPr txBox="1"/>
          <p:nvPr/>
        </p:nvSpPr>
        <p:spPr>
          <a:xfrm>
            <a:off x="1350819" y="496890"/>
            <a:ext cx="6097978" cy="480901"/>
          </a:xfrm>
          <a:prstGeom prst="rect">
            <a:avLst/>
          </a:prstGeom>
          <a:noFill/>
        </p:spPr>
        <p:txBody>
          <a:bodyPr wrap="square">
            <a:spAutoFit/>
          </a:bodyPr>
          <a:lstStyle/>
          <a:p>
            <a:pPr algn="just">
              <a:lnSpc>
                <a:spcPct val="115000"/>
              </a:lnSpc>
              <a:spcAft>
                <a:spcPts val="0"/>
              </a:spcAft>
            </a:pPr>
            <a:r>
              <a:rPr lang="az-Latn-AZ" sz="2400" b="1" u="sng" dirty="0">
                <a:solidFill>
                  <a:srgbClr val="FFC000"/>
                </a:solidFill>
                <a:latin typeface="Arial" charset="0"/>
                <a:ea typeface="Arial" charset="0"/>
                <a:cs typeface="Arial" charset="0"/>
              </a:rPr>
              <a:t>Klinik hadisə №</a:t>
            </a:r>
            <a:r>
              <a:rPr lang="ru-RU" sz="2400" b="1" u="sng" dirty="0">
                <a:solidFill>
                  <a:srgbClr val="FFC000"/>
                </a:solidFill>
                <a:latin typeface="Arial" charset="0"/>
                <a:ea typeface="Arial" charset="0"/>
                <a:cs typeface="Arial" charset="0"/>
              </a:rPr>
              <a:t> </a:t>
            </a:r>
            <a:r>
              <a:rPr lang="az-Latn-AZ" sz="2400" b="1" u="sng" dirty="0">
                <a:solidFill>
                  <a:srgbClr val="FFC000"/>
                </a:solidFill>
                <a:latin typeface="Arial" charset="0"/>
                <a:ea typeface="Arial" charset="0"/>
                <a:cs typeface="Arial" charset="0"/>
              </a:rPr>
              <a:t>6</a:t>
            </a:r>
            <a:endParaRPr lang="ru-RU" sz="800" dirty="0">
              <a:solidFill>
                <a:srgbClr val="FFC000"/>
              </a:solidFill>
              <a:latin typeface="Arial" charset="0"/>
              <a:ea typeface="Arial" charset="0"/>
              <a:cs typeface="Arial" charset="0"/>
            </a:endParaRPr>
          </a:p>
        </p:txBody>
      </p:sp>
    </p:spTree>
    <p:extLst>
      <p:ext uri="{BB962C8B-B14F-4D97-AF65-F5344CB8AC3E}">
        <p14:creationId xmlns:p14="http://schemas.microsoft.com/office/powerpoint/2010/main" val="2659341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61CD6B-BA09-432B-AE83-444D1F52D396}"/>
              </a:ext>
            </a:extLst>
          </p:cNvPr>
          <p:cNvSpPr txBox="1"/>
          <p:nvPr/>
        </p:nvSpPr>
        <p:spPr>
          <a:xfrm>
            <a:off x="923307" y="214768"/>
            <a:ext cx="6097978" cy="3676969"/>
          </a:xfrm>
          <a:prstGeom prst="rect">
            <a:avLst/>
          </a:prstGeom>
          <a:noFill/>
        </p:spPr>
        <p:txBody>
          <a:bodyPr wrap="square">
            <a:spAutoFit/>
          </a:bodyPr>
          <a:lstStyle/>
          <a:p>
            <a:pPr algn="just">
              <a:lnSpc>
                <a:spcPct val="115000"/>
              </a:lnSpc>
            </a:pPr>
            <a:r>
              <a:rPr lang="az-Latn-AZ" sz="2400" dirty="0">
                <a:solidFill>
                  <a:srgbClr val="FFFF00"/>
                </a:solidFill>
                <a:effectLst/>
                <a:latin typeface="Arial" panose="020B0604020202020204" pitchFamily="34" charset="0"/>
                <a:ea typeface="SimSun" panose="02010600030101010101" pitchFamily="2" charset="-122"/>
                <a:cs typeface="Arial" panose="020B0604020202020204" pitchFamily="34" charset="0"/>
              </a:rPr>
              <a:t>Sual №1.  Verapamilin antidotu hansıdır?</a:t>
            </a:r>
            <a:endParaRPr lang="ru-RU" sz="24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SimSun" panose="02010600030101010101" pitchFamily="2" charset="-122"/>
                <a:cs typeface="Arial" panose="020B0604020202020204" pitchFamily="34" charset="0"/>
              </a:rPr>
              <a:t> </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SimSun" panose="02010600030101010101" pitchFamily="2" charset="-122"/>
                <a:cs typeface="Arial" panose="020B0604020202020204" pitchFamily="34" charset="0"/>
              </a:rPr>
              <a:t>A) 2%-li natrium xlorid</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SimSun" panose="02010600030101010101" pitchFamily="2" charset="-122"/>
                <a:cs typeface="Arial" panose="020B0604020202020204" pitchFamily="34" charset="0"/>
              </a:rPr>
              <a:t>B) Kalium xlorid</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400" dirty="0">
                <a:effectLst/>
                <a:latin typeface="Arial" panose="020B0604020202020204" pitchFamily="34" charset="0"/>
                <a:ea typeface="SimSun" panose="02010600030101010101" pitchFamily="2" charset="-122"/>
                <a:cs typeface="Arial" panose="020B0604020202020204" pitchFamily="34" charset="0"/>
              </a:rPr>
              <a:t>C) Kalsium xlorid</a:t>
            </a:r>
          </a:p>
          <a:p>
            <a:pPr algn="just">
              <a:lnSpc>
                <a:spcPct val="115000"/>
              </a:lnSpc>
            </a:pPr>
            <a:r>
              <a:rPr lang="az-Latn-AZ" sz="2400" dirty="0">
                <a:latin typeface="Arial" panose="020B0604020202020204" pitchFamily="34" charset="0"/>
                <a:ea typeface="SimSun" panose="02010600030101010101" pitchFamily="2" charset="-122"/>
                <a:cs typeface="Arial" panose="020B0604020202020204" pitchFamily="34" charset="0"/>
              </a:rPr>
              <a:t>D) Maqnesium sulfan</a:t>
            </a:r>
          </a:p>
          <a:p>
            <a:pPr algn="just">
              <a:lnSpc>
                <a:spcPct val="115000"/>
              </a:lnSpc>
            </a:pPr>
            <a:r>
              <a:rPr lang="az-Latn-AZ" sz="2400" dirty="0">
                <a:effectLst/>
                <a:latin typeface="Arial" panose="020B0604020202020204" pitchFamily="34" charset="0"/>
                <a:ea typeface="SimSun" panose="02010600030101010101" pitchFamily="2" charset="-122"/>
                <a:cs typeface="Arial" panose="020B0604020202020204" pitchFamily="34" charset="0"/>
              </a:rPr>
              <a:t>E) </a:t>
            </a:r>
            <a:r>
              <a:rPr lang="az-Latn-AZ" sz="2400" dirty="0">
                <a:latin typeface="Arial" panose="020B0604020202020204" pitchFamily="34" charset="0"/>
                <a:ea typeface="SimSun" panose="02010600030101010101" pitchFamily="2" charset="-122"/>
                <a:cs typeface="Arial" panose="020B0604020202020204" pitchFamily="34" charset="0"/>
              </a:rPr>
              <a:t>Unitiol</a:t>
            </a:r>
          </a:p>
          <a:p>
            <a:pPr algn="just">
              <a:lnSpc>
                <a:spcPct val="115000"/>
              </a:lnSpc>
            </a:pPr>
            <a:r>
              <a:rPr lang="az-Latn-AZ" sz="1800" dirty="0">
                <a:solidFill>
                  <a:srgbClr val="000000"/>
                </a:solidFill>
                <a:effectLst/>
                <a:latin typeface="Times New Roman" panose="02020603050405020304" pitchFamily="18" charset="0"/>
                <a:ea typeface="SimSun" panose="02010600030101010101" pitchFamily="2" charset="-122"/>
              </a:rPr>
              <a:t> </a:t>
            </a:r>
            <a:endParaRPr lang="ru-RU" sz="1800" dirty="0">
              <a:effectLst/>
              <a:latin typeface="Times New Roman" panose="02020603050405020304" pitchFamily="18" charset="0"/>
              <a:ea typeface="MS Mincho" panose="02020609040205080304" pitchFamily="49" charset="-128"/>
            </a:endParaRPr>
          </a:p>
          <a:p>
            <a:pPr algn="just">
              <a:lnSpc>
                <a:spcPct val="115000"/>
              </a:lnSpc>
            </a:pPr>
            <a:endParaRPr lang="ru-RU" sz="1800" dirty="0">
              <a:effectLst/>
              <a:latin typeface="Times New Roman" panose="02020603050405020304" pitchFamily="18" charset="0"/>
              <a:ea typeface="MS Mincho" panose="02020609040205080304" pitchFamily="49" charset="-128"/>
            </a:endParaRPr>
          </a:p>
        </p:txBody>
      </p:sp>
      <p:pic>
        <p:nvPicPr>
          <p:cNvPr id="2050" name="Picture 2" descr="Verapamil 240 ret - 1 A Pharma® 50 St - shop-apotheke.com">
            <a:extLst>
              <a:ext uri="{FF2B5EF4-FFF2-40B4-BE49-F238E27FC236}">
                <a16:creationId xmlns:a16="http://schemas.microsoft.com/office/drawing/2014/main" id="{DFCA45FF-9112-4352-836E-B0F37D2F9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7724" y="1339932"/>
            <a:ext cx="3974276" cy="39742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C5B00C-7F13-673D-3579-824876911350}"/>
              </a:ext>
            </a:extLst>
          </p:cNvPr>
          <p:cNvSpPr txBox="1"/>
          <p:nvPr/>
        </p:nvSpPr>
        <p:spPr>
          <a:xfrm>
            <a:off x="923307" y="3403978"/>
            <a:ext cx="7294417" cy="3454022"/>
          </a:xfrm>
          <a:prstGeom prst="rect">
            <a:avLst/>
          </a:prstGeom>
          <a:noFill/>
        </p:spPr>
        <p:txBody>
          <a:bodyPr wrap="square">
            <a:spAutoFit/>
          </a:bodyPr>
          <a:lstStyle/>
          <a:p>
            <a:pPr algn="just">
              <a:lnSpc>
                <a:spcPct val="115000"/>
              </a:lnSpc>
            </a:pPr>
            <a:r>
              <a:rPr lang="az-Latn-AZ" sz="2400" dirty="0">
                <a:solidFill>
                  <a:srgbClr val="FFFF00"/>
                </a:solidFill>
                <a:latin typeface="Arial" panose="020B0604020202020204" pitchFamily="34" charset="0"/>
                <a:ea typeface="SimSun" panose="02010600030101010101" pitchFamily="2" charset="-122"/>
                <a:cs typeface="Arial" panose="020B0604020202020204" pitchFamily="34" charset="0"/>
              </a:rPr>
              <a:t>Sual №2. Bu xəstədə zəhərlənmənin klinik əlamətləri nə zaman başlaya bilər?</a:t>
            </a:r>
            <a:endParaRPr lang="ru-RU" sz="2400" dirty="0">
              <a:solidFill>
                <a:srgbClr val="FFFF00"/>
              </a:solidFill>
              <a:latin typeface="Arial" panose="020B0604020202020204" pitchFamily="34" charset="0"/>
              <a:ea typeface="SimSun" panose="02010600030101010101" pitchFamily="2" charset="-122"/>
              <a:cs typeface="Arial" panose="020B0604020202020204" pitchFamily="34" charset="0"/>
            </a:endParaRPr>
          </a:p>
          <a:p>
            <a:pPr algn="just">
              <a:lnSpc>
                <a:spcPct val="115000"/>
              </a:lnSpc>
            </a:pPr>
            <a:r>
              <a:rPr lang="az-Latn-AZ" sz="2400" dirty="0">
                <a:latin typeface="Arial" panose="020B0604020202020204" pitchFamily="34" charset="0"/>
                <a:ea typeface="SimSun" panose="02010600030101010101" pitchFamily="2" charset="-122"/>
                <a:cs typeface="Arial" panose="020B0604020202020204" pitchFamily="34" charset="0"/>
              </a:rPr>
              <a:t> </a:t>
            </a:r>
            <a:endParaRPr lang="ru-RU" sz="2400" dirty="0">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15000"/>
              </a:lnSpc>
              <a:buAutoNum type="alphaUcParenR"/>
            </a:pPr>
            <a:r>
              <a:rPr lang="az-Latn-AZ" sz="2400" dirty="0">
                <a:latin typeface="Arial" panose="020B0604020202020204" pitchFamily="34" charset="0"/>
                <a:ea typeface="SimSun" panose="02010600030101010101" pitchFamily="2" charset="-122"/>
                <a:cs typeface="Arial" panose="020B0604020202020204" pitchFamily="34" charset="0"/>
              </a:rPr>
              <a:t>24 saata kimi</a:t>
            </a:r>
          </a:p>
          <a:p>
            <a:pPr marL="342900" indent="-342900" algn="just">
              <a:lnSpc>
                <a:spcPct val="115000"/>
              </a:lnSpc>
              <a:buAutoNum type="alphaUcParenR"/>
            </a:pPr>
            <a:r>
              <a:rPr lang="az-Latn-AZ" sz="2400" dirty="0">
                <a:latin typeface="Arial" panose="020B0604020202020204" pitchFamily="34" charset="0"/>
                <a:ea typeface="SimSun" panose="02010600030101010101" pitchFamily="2" charset="-122"/>
                <a:cs typeface="Arial" panose="020B0604020202020204" pitchFamily="34" charset="0"/>
              </a:rPr>
              <a:t>12 saata</a:t>
            </a:r>
            <a:endParaRPr lang="ru-RU" sz="2400" dirty="0">
              <a:latin typeface="Arial" panose="020B0604020202020204" pitchFamily="34" charset="0"/>
              <a:ea typeface="SimSun" panose="02010600030101010101" pitchFamily="2" charset="-122"/>
              <a:cs typeface="Arial" panose="020B0604020202020204" pitchFamily="34" charset="0"/>
            </a:endParaRPr>
          </a:p>
          <a:p>
            <a:pPr algn="just">
              <a:lnSpc>
                <a:spcPct val="115000"/>
              </a:lnSpc>
            </a:pPr>
            <a:r>
              <a:rPr lang="az-Latn-AZ" sz="2400" dirty="0">
                <a:latin typeface="Arial" panose="020B0604020202020204" pitchFamily="34" charset="0"/>
                <a:ea typeface="SimSun" panose="02010600030101010101" pitchFamily="2" charset="-122"/>
                <a:cs typeface="Arial" panose="020B0604020202020204" pitchFamily="34" charset="0"/>
              </a:rPr>
              <a:t>B) 4 saata </a:t>
            </a:r>
            <a:endParaRPr lang="ru-RU" sz="2400" dirty="0">
              <a:latin typeface="Arial" panose="020B0604020202020204" pitchFamily="34" charset="0"/>
              <a:ea typeface="SimSun" panose="02010600030101010101" pitchFamily="2" charset="-122"/>
              <a:cs typeface="Arial" panose="020B0604020202020204" pitchFamily="34" charset="0"/>
            </a:endParaRPr>
          </a:p>
          <a:p>
            <a:pPr>
              <a:lnSpc>
                <a:spcPct val="115000"/>
              </a:lnSpc>
            </a:pPr>
            <a:r>
              <a:rPr lang="az-Latn-AZ" sz="2400" dirty="0">
                <a:latin typeface="Arial" panose="020B0604020202020204" pitchFamily="34" charset="0"/>
                <a:ea typeface="SimSun" panose="02010600030101010101" pitchFamily="2" charset="-122"/>
                <a:cs typeface="Arial" panose="020B0604020202020204" pitchFamily="34" charset="0"/>
              </a:rPr>
              <a:t>C) 2 saata</a:t>
            </a:r>
            <a:endParaRPr lang="ru-RU" sz="2400" dirty="0">
              <a:latin typeface="Arial" panose="020B0604020202020204" pitchFamily="34" charset="0"/>
              <a:ea typeface="SimSun" panose="02010600030101010101" pitchFamily="2" charset="-122"/>
              <a:cs typeface="Arial" panose="020B0604020202020204" pitchFamily="34" charset="0"/>
            </a:endParaRPr>
          </a:p>
          <a:p>
            <a:pPr>
              <a:lnSpc>
                <a:spcPct val="115000"/>
              </a:lnSpc>
            </a:pPr>
            <a:r>
              <a:rPr lang="az-Latn-AZ" sz="2400" dirty="0">
                <a:latin typeface="Arial" panose="020B0604020202020204" pitchFamily="34" charset="0"/>
                <a:ea typeface="SimSun" panose="02010600030101010101" pitchFamily="2" charset="-122"/>
                <a:cs typeface="Arial" panose="020B0604020202020204" pitchFamily="34" charset="0"/>
              </a:rPr>
              <a:t>D) 1 saata</a:t>
            </a:r>
            <a:endParaRPr lang="ru-RU" sz="2400" dirty="0">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438764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265D62F-6A61-7B38-30A0-3B8B8DD28460}"/>
              </a:ext>
            </a:extLst>
          </p:cNvPr>
          <p:cNvPicPr>
            <a:picLocks noChangeAspect="1"/>
          </p:cNvPicPr>
          <p:nvPr/>
        </p:nvPicPr>
        <p:blipFill rotWithShape="1">
          <a:blip r:embed="rId2"/>
          <a:srcRect t="12987" r="1617" b="17402"/>
          <a:stretch/>
        </p:blipFill>
        <p:spPr>
          <a:xfrm>
            <a:off x="750625" y="273132"/>
            <a:ext cx="8999017" cy="4773882"/>
          </a:xfrm>
          <a:prstGeom prst="rect">
            <a:avLst/>
          </a:prstGeom>
        </p:spPr>
      </p:pic>
      <p:sp>
        <p:nvSpPr>
          <p:cNvPr id="3" name="TextBox 2">
            <a:extLst>
              <a:ext uri="{FF2B5EF4-FFF2-40B4-BE49-F238E27FC236}">
                <a16:creationId xmlns:a16="http://schemas.microsoft.com/office/drawing/2014/main" id="{93AB6D77-1355-7F48-3AA4-CE25F238703F}"/>
              </a:ext>
            </a:extLst>
          </p:cNvPr>
          <p:cNvSpPr txBox="1"/>
          <p:nvPr/>
        </p:nvSpPr>
        <p:spPr>
          <a:xfrm>
            <a:off x="750624" y="5500172"/>
            <a:ext cx="9842165" cy="369332"/>
          </a:xfrm>
          <a:prstGeom prst="rect">
            <a:avLst/>
          </a:prstGeom>
          <a:noFill/>
        </p:spPr>
        <p:txBody>
          <a:bodyPr wrap="square">
            <a:spAutoFit/>
          </a:bodyPr>
          <a:lstStyle/>
          <a:p>
            <a:r>
              <a:rPr lang="az-Latn-AZ" dirty="0">
                <a:solidFill>
                  <a:srgbClr val="FFFF00"/>
                </a:solidFill>
                <a:latin typeface="Arial" panose="020B0604020202020204" pitchFamily="34" charset="0"/>
                <a:cs typeface="Arial" panose="020B0604020202020204" pitchFamily="34" charset="0"/>
              </a:rPr>
              <a:t>Xəstədə 18 saat sonra EKQ dəyişiklikləri</a:t>
            </a:r>
            <a:r>
              <a:rPr lang="ru-RU" dirty="0">
                <a:solidFill>
                  <a:srgbClr val="FFFF00"/>
                </a:solidFill>
                <a:latin typeface="Arial" panose="020B0604020202020204" pitchFamily="34" charset="0"/>
                <a:cs typeface="Arial" panose="020B0604020202020204" pitchFamily="34" charset="0"/>
              </a:rPr>
              <a:t>:</a:t>
            </a:r>
            <a:r>
              <a:rPr lang="az-Latn-AZ" dirty="0">
                <a:solidFill>
                  <a:srgbClr val="FFFF00"/>
                </a:solidFill>
                <a:latin typeface="Arial" panose="020B0604020202020204" pitchFamily="34" charset="0"/>
                <a:cs typeface="Arial" panose="020B0604020202020204" pitchFamily="34" charset="0"/>
              </a:rPr>
              <a:t>  sinus bradikardiyasl (ÜVS – 30), P dişçiyi</a:t>
            </a:r>
            <a:r>
              <a:rPr lang="ru-RU" dirty="0">
                <a:solidFill>
                  <a:srgbClr val="FFFF00"/>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yoxdur</a:t>
            </a:r>
            <a:endParaRPr lang="az-Latn-AZ"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6917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1A41E1-D34B-A3F4-7C08-2EB3F031E61C}"/>
              </a:ext>
            </a:extLst>
          </p:cNvPr>
          <p:cNvSpPr txBox="1"/>
          <p:nvPr/>
        </p:nvSpPr>
        <p:spPr>
          <a:xfrm>
            <a:off x="282039" y="90041"/>
            <a:ext cx="9598231" cy="7067256"/>
          </a:xfrm>
          <a:prstGeom prst="rect">
            <a:avLst/>
          </a:prstGeom>
          <a:noFill/>
        </p:spPr>
        <p:txBody>
          <a:bodyPr wrap="square">
            <a:spAutoFit/>
          </a:bodyPr>
          <a:lstStyle/>
          <a:p>
            <a:pPr algn="just">
              <a:lnSpc>
                <a:spcPct val="115000"/>
              </a:lnSpc>
            </a:pPr>
            <a:r>
              <a:rPr lang="az-Latn-AZ" sz="2200" dirty="0">
                <a:solidFill>
                  <a:srgbClr val="FFFF00"/>
                </a:solidFill>
                <a:latin typeface="Arial" panose="020B0604020202020204" pitchFamily="34" charset="0"/>
                <a:ea typeface="SimSun" panose="02010600030101010101" pitchFamily="2" charset="-122"/>
                <a:cs typeface="Arial" panose="020B0604020202020204" pitchFamily="34" charset="0"/>
              </a:rPr>
              <a:t>Sual № 3. Müalicə vaxtı antidotun qeyri-effektivliyi zamanı əlavə nə istifadə olunur?</a:t>
            </a:r>
            <a:endParaRPr lang="ru-RU" sz="2200" dirty="0">
              <a:solidFill>
                <a:srgbClr val="FFFF00"/>
              </a:solidFill>
              <a:latin typeface="Arial" panose="020B0604020202020204" pitchFamily="34" charset="0"/>
              <a:ea typeface="SimSun" panose="02010600030101010101" pitchFamily="2" charset="-122"/>
              <a:cs typeface="Arial" panose="020B0604020202020204" pitchFamily="34" charset="0"/>
            </a:endParaRPr>
          </a:p>
          <a:p>
            <a:pPr algn="just">
              <a:lnSpc>
                <a:spcPct val="115000"/>
              </a:lnSpc>
            </a:pPr>
            <a:r>
              <a:rPr lang="az-Latn-AZ" sz="2200" dirty="0">
                <a:latin typeface="Arial" panose="020B0604020202020204" pitchFamily="34" charset="0"/>
                <a:ea typeface="SimSun" panose="02010600030101010101" pitchFamily="2" charset="-122"/>
                <a:cs typeface="Arial" panose="020B0604020202020204" pitchFamily="34" charset="0"/>
              </a:rPr>
              <a:t> </a:t>
            </a:r>
            <a:endParaRPr lang="ru-RU" sz="2200" dirty="0">
              <a:latin typeface="Arial" panose="020B0604020202020204" pitchFamily="34" charset="0"/>
              <a:ea typeface="SimSun" panose="02010600030101010101" pitchFamily="2" charset="-122"/>
              <a:cs typeface="Arial" panose="020B0604020202020204" pitchFamily="34" charset="0"/>
            </a:endParaRPr>
          </a:p>
          <a:p>
            <a:pPr algn="just">
              <a:lnSpc>
                <a:spcPct val="115000"/>
              </a:lnSpc>
            </a:pPr>
            <a:r>
              <a:rPr lang="az-Latn-AZ" sz="2200" dirty="0">
                <a:latin typeface="Arial" panose="020B0604020202020204" pitchFamily="34" charset="0"/>
                <a:ea typeface="SimSun" panose="02010600030101010101" pitchFamily="2" charset="-122"/>
                <a:cs typeface="Arial" panose="020B0604020202020204" pitchFamily="34" charset="0"/>
              </a:rPr>
              <a:t>A) Dopamin</a:t>
            </a:r>
            <a:endParaRPr lang="ru-RU" sz="2200" dirty="0">
              <a:latin typeface="Arial" panose="020B0604020202020204" pitchFamily="34" charset="0"/>
              <a:ea typeface="SimSun" panose="02010600030101010101" pitchFamily="2" charset="-122"/>
              <a:cs typeface="Arial" panose="020B0604020202020204" pitchFamily="34" charset="0"/>
            </a:endParaRPr>
          </a:p>
          <a:p>
            <a:pPr algn="just">
              <a:lnSpc>
                <a:spcPct val="115000"/>
              </a:lnSpc>
            </a:pPr>
            <a:r>
              <a:rPr lang="az-Latn-AZ" sz="2200" dirty="0">
                <a:latin typeface="Arial" panose="020B0604020202020204" pitchFamily="34" charset="0"/>
                <a:ea typeface="SimSun" panose="02010600030101010101" pitchFamily="2" charset="-122"/>
                <a:cs typeface="Arial" panose="020B0604020202020204" pitchFamily="34" charset="0"/>
              </a:rPr>
              <a:t>B) Deksametazon</a:t>
            </a:r>
            <a:endParaRPr lang="ru-RU" sz="2200" dirty="0">
              <a:latin typeface="Arial" panose="020B0604020202020204" pitchFamily="34" charset="0"/>
              <a:ea typeface="SimSun" panose="02010600030101010101" pitchFamily="2" charset="-122"/>
              <a:cs typeface="Arial" panose="020B0604020202020204" pitchFamily="34" charset="0"/>
            </a:endParaRPr>
          </a:p>
          <a:p>
            <a:pPr algn="just">
              <a:lnSpc>
                <a:spcPct val="115000"/>
              </a:lnSpc>
            </a:pPr>
            <a:r>
              <a:rPr lang="az-Latn-AZ" sz="2200" dirty="0">
                <a:latin typeface="Arial" panose="020B0604020202020204" pitchFamily="34" charset="0"/>
                <a:ea typeface="SimSun" panose="02010600030101010101" pitchFamily="2" charset="-122"/>
                <a:cs typeface="Arial" panose="020B0604020202020204" pitchFamily="34" charset="0"/>
              </a:rPr>
              <a:t>C) Kalsium qlükonat</a:t>
            </a:r>
          </a:p>
          <a:p>
            <a:pPr algn="just">
              <a:lnSpc>
                <a:spcPct val="115000"/>
              </a:lnSpc>
            </a:pPr>
            <a:r>
              <a:rPr lang="az-Latn-AZ" sz="2200" dirty="0">
                <a:latin typeface="Arial" panose="020B0604020202020204" pitchFamily="34" charset="0"/>
                <a:ea typeface="SimSun" panose="02010600030101010101" pitchFamily="2" charset="-122"/>
                <a:cs typeface="Arial" panose="020B0604020202020204" pitchFamily="34" charset="0"/>
              </a:rPr>
              <a:t>D) Kofein</a:t>
            </a:r>
          </a:p>
          <a:p>
            <a:pPr algn="just">
              <a:lnSpc>
                <a:spcPct val="115000"/>
              </a:lnSpc>
            </a:pPr>
            <a:r>
              <a:rPr lang="az-Latn-AZ" sz="2200" dirty="0">
                <a:latin typeface="Arial" panose="020B0604020202020204" pitchFamily="34" charset="0"/>
                <a:ea typeface="SimSun" panose="02010600030101010101" pitchFamily="2" charset="-122"/>
                <a:cs typeface="Arial" panose="020B0604020202020204" pitchFamily="34" charset="0"/>
              </a:rPr>
              <a:t>E) Fomepizol</a:t>
            </a:r>
            <a:endParaRPr lang="ru-RU" sz="2200" dirty="0">
              <a:latin typeface="Arial" panose="020B0604020202020204" pitchFamily="34" charset="0"/>
              <a:ea typeface="SimSun" panose="02010600030101010101" pitchFamily="2" charset="-122"/>
              <a:cs typeface="Arial" panose="020B0604020202020204" pitchFamily="34" charset="0"/>
            </a:endParaRPr>
          </a:p>
          <a:p>
            <a:pPr algn="just">
              <a:lnSpc>
                <a:spcPct val="115000"/>
              </a:lnSpc>
            </a:pPr>
            <a:r>
              <a:rPr lang="az-Latn-AZ" sz="2200" dirty="0">
                <a:latin typeface="Arial" panose="020B0604020202020204" pitchFamily="34" charset="0"/>
                <a:ea typeface="SimSun" panose="02010600030101010101" pitchFamily="2" charset="-122"/>
                <a:cs typeface="Arial" panose="020B0604020202020204" pitchFamily="34" charset="0"/>
              </a:rPr>
              <a:t> </a:t>
            </a:r>
            <a:endParaRPr lang="ru-RU" sz="2200" dirty="0">
              <a:latin typeface="Arial" panose="020B0604020202020204" pitchFamily="34" charset="0"/>
              <a:ea typeface="SimSun" panose="02010600030101010101" pitchFamily="2" charset="-122"/>
              <a:cs typeface="Arial" panose="020B0604020202020204" pitchFamily="34" charset="0"/>
            </a:endParaRPr>
          </a:p>
          <a:p>
            <a:pPr algn="just">
              <a:lnSpc>
                <a:spcPct val="115000"/>
              </a:lnSpc>
            </a:pPr>
            <a:r>
              <a:rPr lang="az-Latn-AZ" sz="2200" dirty="0">
                <a:solidFill>
                  <a:srgbClr val="FFFF00"/>
                </a:solidFill>
                <a:latin typeface="Arial" panose="020B0604020202020204" pitchFamily="34" charset="0"/>
                <a:ea typeface="SimSun" panose="02010600030101010101" pitchFamily="2" charset="-122"/>
                <a:cs typeface="Arial" panose="020B0604020202020204" pitchFamily="34" charset="0"/>
              </a:rPr>
              <a:t>Sual № 4. Kəskin intoksikasiyanın proqnozu baxımından kalsium blokatorlarından hansı ən təhlükəli sayılır?</a:t>
            </a:r>
            <a:endParaRPr lang="ru-RU" sz="2200" dirty="0">
              <a:solidFill>
                <a:srgbClr val="FFFF00"/>
              </a:solidFill>
              <a:latin typeface="Arial" panose="020B0604020202020204" pitchFamily="34" charset="0"/>
              <a:ea typeface="SimSun" panose="02010600030101010101" pitchFamily="2" charset="-122"/>
              <a:cs typeface="Arial" panose="020B0604020202020204" pitchFamily="34" charset="0"/>
            </a:endParaRPr>
          </a:p>
          <a:p>
            <a:pPr algn="just">
              <a:lnSpc>
                <a:spcPct val="115000"/>
              </a:lnSpc>
            </a:pPr>
            <a:r>
              <a:rPr lang="az-Latn-AZ" sz="2200" dirty="0">
                <a:latin typeface="Arial" panose="020B0604020202020204" pitchFamily="34" charset="0"/>
                <a:ea typeface="SimSun" panose="02010600030101010101" pitchFamily="2" charset="-122"/>
                <a:cs typeface="Arial" panose="020B0604020202020204" pitchFamily="34" charset="0"/>
              </a:rPr>
              <a:t> </a:t>
            </a:r>
            <a:endParaRPr lang="ru-RU" sz="2200" dirty="0">
              <a:latin typeface="Arial" panose="020B0604020202020204" pitchFamily="34" charset="0"/>
              <a:ea typeface="SimSun" panose="02010600030101010101" pitchFamily="2" charset="-122"/>
              <a:cs typeface="Arial" panose="020B0604020202020204" pitchFamily="34" charset="0"/>
            </a:endParaRPr>
          </a:p>
          <a:p>
            <a:pPr algn="just">
              <a:lnSpc>
                <a:spcPct val="115000"/>
              </a:lnSpc>
            </a:pPr>
            <a:r>
              <a:rPr lang="az-Latn-AZ" sz="2200" dirty="0">
                <a:latin typeface="Arial" panose="020B0604020202020204" pitchFamily="34" charset="0"/>
                <a:ea typeface="SimSun" panose="02010600030101010101" pitchFamily="2" charset="-122"/>
                <a:cs typeface="Arial" panose="020B0604020202020204" pitchFamily="34" charset="0"/>
              </a:rPr>
              <a:t>A) Nifedipin</a:t>
            </a:r>
            <a:endParaRPr lang="ru-RU" sz="2200" dirty="0">
              <a:latin typeface="Arial" panose="020B0604020202020204" pitchFamily="34" charset="0"/>
              <a:ea typeface="SimSun" panose="02010600030101010101" pitchFamily="2" charset="-122"/>
              <a:cs typeface="Arial" panose="020B0604020202020204" pitchFamily="34" charset="0"/>
            </a:endParaRPr>
          </a:p>
          <a:p>
            <a:pPr algn="just">
              <a:lnSpc>
                <a:spcPct val="115000"/>
              </a:lnSpc>
            </a:pPr>
            <a:r>
              <a:rPr lang="az-Latn-AZ" sz="2200" dirty="0">
                <a:latin typeface="Arial" panose="020B0604020202020204" pitchFamily="34" charset="0"/>
                <a:ea typeface="SimSun" panose="02010600030101010101" pitchFamily="2" charset="-122"/>
                <a:cs typeface="Arial" panose="020B0604020202020204" pitchFamily="34" charset="0"/>
              </a:rPr>
              <a:t>B) Sinnarizin</a:t>
            </a:r>
            <a:endParaRPr lang="ru-RU" sz="2200" dirty="0">
              <a:latin typeface="Arial" panose="020B0604020202020204" pitchFamily="34" charset="0"/>
              <a:ea typeface="SimSun" panose="02010600030101010101" pitchFamily="2" charset="-122"/>
              <a:cs typeface="Arial" panose="020B0604020202020204" pitchFamily="34" charset="0"/>
            </a:endParaRPr>
          </a:p>
          <a:p>
            <a:pPr>
              <a:lnSpc>
                <a:spcPct val="115000"/>
              </a:lnSpc>
            </a:pPr>
            <a:r>
              <a:rPr lang="az-Latn-AZ" sz="2200" dirty="0">
                <a:latin typeface="Arial" panose="020B0604020202020204" pitchFamily="34" charset="0"/>
                <a:ea typeface="SimSun" panose="02010600030101010101" pitchFamily="2" charset="-122"/>
                <a:cs typeface="Arial" panose="020B0604020202020204" pitchFamily="34" charset="0"/>
              </a:rPr>
              <a:t>C) Verapamil</a:t>
            </a:r>
            <a:endParaRPr lang="ru-RU" sz="2200" dirty="0">
              <a:latin typeface="Arial" panose="020B0604020202020204" pitchFamily="34" charset="0"/>
              <a:ea typeface="SimSun" panose="02010600030101010101" pitchFamily="2" charset="-122"/>
              <a:cs typeface="Arial" panose="020B0604020202020204" pitchFamily="34" charset="0"/>
            </a:endParaRPr>
          </a:p>
          <a:p>
            <a:pPr>
              <a:lnSpc>
                <a:spcPct val="115000"/>
              </a:lnSpc>
            </a:pPr>
            <a:r>
              <a:rPr lang="az-Latn-AZ" sz="2200" dirty="0">
                <a:latin typeface="Arial" panose="020B0604020202020204" pitchFamily="34" charset="0"/>
                <a:ea typeface="SimSun" panose="02010600030101010101" pitchFamily="2" charset="-122"/>
                <a:cs typeface="Arial" panose="020B0604020202020204" pitchFamily="34" charset="0"/>
              </a:rPr>
              <a:t>D) Amlodipin</a:t>
            </a:r>
          </a:p>
          <a:p>
            <a:pPr>
              <a:lnSpc>
                <a:spcPct val="115000"/>
              </a:lnSpc>
            </a:pPr>
            <a:r>
              <a:rPr lang="az-Latn-AZ" sz="2200" dirty="0">
                <a:latin typeface="Arial" panose="020B0604020202020204" pitchFamily="34" charset="0"/>
                <a:ea typeface="SimSun" panose="02010600030101010101" pitchFamily="2" charset="-122"/>
                <a:cs typeface="Arial" panose="020B0604020202020204" pitchFamily="34" charset="0"/>
              </a:rPr>
              <a:t>E) </a:t>
            </a:r>
            <a:r>
              <a:rPr lang="en-US" sz="2200" dirty="0">
                <a:latin typeface="Arial" panose="020B0604020202020204" pitchFamily="34" charset="0"/>
                <a:ea typeface="SimSun" panose="02010600030101010101" pitchFamily="2" charset="-122"/>
                <a:cs typeface="Arial" panose="020B0604020202020204" pitchFamily="34" charset="0"/>
              </a:rPr>
              <a:t>Diltiazem</a:t>
            </a:r>
            <a:endParaRPr lang="az-Latn-AZ" sz="2200" dirty="0">
              <a:latin typeface="Arial" panose="020B0604020202020204" pitchFamily="34" charset="0"/>
              <a:ea typeface="SimSun" panose="02010600030101010101" pitchFamily="2" charset="-122"/>
              <a:cs typeface="Arial" panose="020B0604020202020204" pitchFamily="34" charset="0"/>
            </a:endParaRPr>
          </a:p>
          <a:p>
            <a:pPr>
              <a:lnSpc>
                <a:spcPct val="115000"/>
              </a:lnSpc>
            </a:pPr>
            <a:endParaRPr lang="ru-RU" sz="2200" dirty="0">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473788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2CB87C3-57A9-05DA-F50F-5AAE196C672E}"/>
              </a:ext>
            </a:extLst>
          </p:cNvPr>
          <p:cNvPicPr>
            <a:picLocks noChangeAspect="1"/>
          </p:cNvPicPr>
          <p:nvPr/>
        </p:nvPicPr>
        <p:blipFill>
          <a:blip r:embed="rId2"/>
          <a:stretch>
            <a:fillRect/>
          </a:stretch>
        </p:blipFill>
        <p:spPr>
          <a:xfrm>
            <a:off x="2857239" y="190239"/>
            <a:ext cx="6477521" cy="6477521"/>
          </a:xfrm>
          <a:prstGeom prst="rect">
            <a:avLst/>
          </a:prstGeom>
        </p:spPr>
      </p:pic>
    </p:spTree>
    <p:extLst>
      <p:ext uri="{BB962C8B-B14F-4D97-AF65-F5344CB8AC3E}">
        <p14:creationId xmlns:p14="http://schemas.microsoft.com/office/powerpoint/2010/main" val="4197528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C2E808-7AF0-A0D7-1F85-F04185F4155F}"/>
              </a:ext>
            </a:extLst>
          </p:cNvPr>
          <p:cNvSpPr txBox="1"/>
          <p:nvPr/>
        </p:nvSpPr>
        <p:spPr>
          <a:xfrm>
            <a:off x="831272" y="1925171"/>
            <a:ext cx="9975273" cy="3454022"/>
          </a:xfrm>
          <a:prstGeom prst="rect">
            <a:avLst/>
          </a:prstGeom>
          <a:noFill/>
        </p:spPr>
        <p:txBody>
          <a:bodyPr wrap="square">
            <a:spAutoFit/>
          </a:bodyPr>
          <a:lstStyle/>
          <a:p>
            <a:pPr algn="just">
              <a:lnSpc>
                <a:spcPct val="115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Xəstə A. </a:t>
            </a:r>
            <a:r>
              <a:rPr lang="az-Latn-AZ" sz="2400" dirty="0">
                <a:latin typeface="Arial" panose="020B0604020202020204" pitchFamily="34" charset="0"/>
                <a:ea typeface="MS Mincho" panose="02020609040205080304" pitchFamily="49" charset="-128"/>
                <a:cs typeface="Arial" panose="020B0604020202020204" pitchFamily="34" charset="0"/>
              </a:rPr>
              <a:t>N</a:t>
            </a:r>
            <a:r>
              <a:rPr lang="az-Latn-AZ" sz="2400" dirty="0">
                <a:effectLst/>
                <a:latin typeface="Arial" panose="020B0604020202020204" pitchFamily="34" charset="0"/>
                <a:ea typeface="MS Mincho" panose="02020609040205080304" pitchFamily="49" charset="-128"/>
                <a:cs typeface="Arial" panose="020B0604020202020204" pitchFamily="34" charset="0"/>
              </a:rPr>
              <a:t>., 45 yaşında kişi təyyərədə uçarkən vəziyyəti pisləşmişdir. Obyektiv müayinədə: huşu dəyişilib, xəstə narahat, kontakta daxil olmur. Göz bəbəkləri kəskin daralıb OD=OS, fotoreaksiya zəifləyibdir. Dəri örtükləri solğun, nəm tərlə örtülmüş, t – 36,9</a:t>
            </a:r>
            <a:r>
              <a:rPr lang="az-Latn-AZ" sz="2400" baseline="30000" dirty="0">
                <a:effectLst/>
                <a:latin typeface="Arial" panose="020B0604020202020204" pitchFamily="34" charset="0"/>
                <a:ea typeface="MS Mincho" panose="02020609040205080304" pitchFamily="49" charset="-128"/>
                <a:cs typeface="Arial" panose="020B0604020202020204" pitchFamily="34" charset="0"/>
              </a:rPr>
              <a:t>0</a:t>
            </a:r>
            <a:r>
              <a:rPr lang="az-Latn-AZ" sz="2400" dirty="0">
                <a:effectLst/>
                <a:latin typeface="Arial" panose="020B0604020202020204" pitchFamily="34" charset="0"/>
                <a:ea typeface="MS Mincho" panose="02020609040205080304" pitchFamily="49" charset="-128"/>
                <a:cs typeface="Arial" panose="020B0604020202020204" pitchFamily="34" charset="0"/>
              </a:rPr>
              <a:t>C-dir. Xəstədə təngnəfəslik, nəzərə çarpan bronxoreya və hipersalivasiya qeyd olunur. Auskultasiyada iri və orta qabarcıqlı yaş xırıltılar eşidilir. Ürək tonları karlaşıb, AT - 90/60 mm. Hg. süt., Ps - 52 vurğu/dəq.-dir. Xəstədə miofibrillyasiyalar qeyd olunur. </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p:txBody>
      </p:sp>
      <p:sp>
        <p:nvSpPr>
          <p:cNvPr id="4" name="TextBox 3">
            <a:extLst>
              <a:ext uri="{FF2B5EF4-FFF2-40B4-BE49-F238E27FC236}">
                <a16:creationId xmlns:a16="http://schemas.microsoft.com/office/drawing/2014/main" id="{F1E1CAE4-36B3-5388-14E8-11C01E825282}"/>
              </a:ext>
            </a:extLst>
          </p:cNvPr>
          <p:cNvSpPr txBox="1"/>
          <p:nvPr/>
        </p:nvSpPr>
        <p:spPr>
          <a:xfrm>
            <a:off x="831272" y="997906"/>
            <a:ext cx="6097978" cy="480901"/>
          </a:xfrm>
          <a:prstGeom prst="rect">
            <a:avLst/>
          </a:prstGeom>
          <a:noFill/>
        </p:spPr>
        <p:txBody>
          <a:bodyPr wrap="square">
            <a:spAutoFit/>
          </a:bodyPr>
          <a:lstStyle/>
          <a:p>
            <a:pPr algn="just">
              <a:lnSpc>
                <a:spcPct val="115000"/>
              </a:lnSpc>
              <a:spcAft>
                <a:spcPts val="0"/>
              </a:spcAft>
            </a:pPr>
            <a:r>
              <a:rPr lang="az-Latn-AZ" sz="2400" b="1" u="sng" dirty="0">
                <a:solidFill>
                  <a:srgbClr val="FFC000"/>
                </a:solidFill>
                <a:latin typeface="Arial" charset="0"/>
                <a:ea typeface="Arial" charset="0"/>
                <a:cs typeface="Arial" charset="0"/>
              </a:rPr>
              <a:t>Klinik hadisə №</a:t>
            </a:r>
            <a:r>
              <a:rPr lang="ru-RU" sz="2400" b="1" u="sng" dirty="0">
                <a:solidFill>
                  <a:srgbClr val="FFC000"/>
                </a:solidFill>
                <a:latin typeface="Arial" charset="0"/>
                <a:ea typeface="Arial" charset="0"/>
                <a:cs typeface="Arial" charset="0"/>
              </a:rPr>
              <a:t> </a:t>
            </a:r>
            <a:r>
              <a:rPr lang="az-Latn-AZ" sz="2400" b="1" u="sng" dirty="0">
                <a:solidFill>
                  <a:srgbClr val="FFC000"/>
                </a:solidFill>
                <a:latin typeface="Arial" charset="0"/>
                <a:ea typeface="Arial" charset="0"/>
                <a:cs typeface="Arial" charset="0"/>
              </a:rPr>
              <a:t>7</a:t>
            </a:r>
            <a:endParaRPr lang="ru-RU" sz="800" dirty="0">
              <a:solidFill>
                <a:srgbClr val="FFC000"/>
              </a:solidFill>
              <a:latin typeface="Arial" charset="0"/>
              <a:ea typeface="Arial" charset="0"/>
              <a:cs typeface="Arial" charset="0"/>
            </a:endParaRPr>
          </a:p>
        </p:txBody>
      </p:sp>
    </p:spTree>
    <p:extLst>
      <p:ext uri="{BB962C8B-B14F-4D97-AF65-F5344CB8AC3E}">
        <p14:creationId xmlns:p14="http://schemas.microsoft.com/office/powerpoint/2010/main" val="1823351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6245710" y="1333500"/>
            <a:ext cx="3733800" cy="609600"/>
          </a:xfrm>
        </p:spPr>
        <p:txBody>
          <a:bodyPr>
            <a:noAutofit/>
          </a:bodyPr>
          <a:lstStyle/>
          <a:p>
            <a:r>
              <a:rPr lang="az-Latn-AZ" altLang="x-none" sz="3600" dirty="0">
                <a:solidFill>
                  <a:srgbClr val="FFC000"/>
                </a:solidFill>
                <a:latin typeface="Arial" panose="020B0604020202020204" pitchFamily="34" charset="0"/>
                <a:cs typeface="Arial" panose="020B0604020202020204" pitchFamily="34" charset="0"/>
              </a:rPr>
              <a:t>Hörümçək</a:t>
            </a:r>
            <a:r>
              <a:rPr lang="ru-RU" altLang="x-none" sz="3600" dirty="0">
                <a:solidFill>
                  <a:srgbClr val="FFC000"/>
                </a:solidFill>
                <a:latin typeface="Arial" panose="020B0604020202020204" pitchFamily="34" charset="0"/>
                <a:cs typeface="Arial" panose="020B0604020202020204" pitchFamily="34" charset="0"/>
              </a:rPr>
              <a:t> -</a:t>
            </a:r>
            <a:r>
              <a:rPr lang="az-Latn-AZ" altLang="x-none" sz="3600" dirty="0">
                <a:solidFill>
                  <a:srgbClr val="FFC000"/>
                </a:solidFill>
                <a:latin typeface="Arial" panose="020B0604020202020204" pitchFamily="34" charset="0"/>
                <a:cs typeface="Arial" panose="020B0604020202020204" pitchFamily="34" charset="0"/>
              </a:rPr>
              <a:t> qaraqurd</a:t>
            </a:r>
            <a:r>
              <a:rPr lang="ru-RU" altLang="x-none" sz="3600" dirty="0">
                <a:solidFill>
                  <a:srgbClr val="FFC000"/>
                </a:solidFill>
                <a:latin typeface="Arial" panose="020B0604020202020204" pitchFamily="34" charset="0"/>
                <a:cs typeface="Arial" panose="020B0604020202020204" pitchFamily="34" charset="0"/>
              </a:rPr>
              <a:t> </a:t>
            </a:r>
          </a:p>
        </p:txBody>
      </p:sp>
      <p:pic>
        <p:nvPicPr>
          <p:cNvPr id="33796" name="Picture 4" descr="karaku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618" y="180028"/>
            <a:ext cx="3363470" cy="3401372"/>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Черная вдв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1" y="2669185"/>
            <a:ext cx="5842659" cy="3703040"/>
          </a:xfrm>
          <a:prstGeom prst="rect">
            <a:avLst/>
          </a:prstGeom>
          <a:noFill/>
          <a:extLst>
            <a:ext uri="{909E8E84-426E-40DD-AFC4-6F175D3DCCD1}">
              <a14:hiddenFill xmlns:a14="http://schemas.microsoft.com/office/drawing/2010/main">
                <a:solidFill>
                  <a:srgbClr val="FFFFFF"/>
                </a:solidFill>
              </a14:hiddenFill>
            </a:ext>
          </a:extLst>
        </p:spPr>
      </p:pic>
      <p:sp>
        <p:nvSpPr>
          <p:cNvPr id="33798" name="Rectangle 6"/>
          <p:cNvSpPr>
            <a:spLocks noChangeArrowheads="1"/>
          </p:cNvSpPr>
          <p:nvPr/>
        </p:nvSpPr>
        <p:spPr bwMode="auto">
          <a:xfrm>
            <a:off x="2895600" y="5867400"/>
            <a:ext cx="3733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lr>
                <a:schemeClr val="hlink"/>
              </a:buClr>
              <a:buSzPct val="65000"/>
              <a:buFont typeface="Wingdings" charset="2"/>
              <a:buChar char="n"/>
              <a:defRPr sz="3200">
                <a:solidFill>
                  <a:schemeClr val="tx1"/>
                </a:solidFill>
                <a:effectLst>
                  <a:outerShdw blurRad="38100" dist="38100" dir="2700000" algn="tl">
                    <a:srgbClr val="000000"/>
                  </a:outerShdw>
                </a:effectLst>
                <a:latin typeface="Tahoma" charset="0"/>
              </a:defRPr>
            </a:lvl1pPr>
            <a:lvl2pPr marL="742950" indent="-285750">
              <a:spcBef>
                <a:spcPct val="20000"/>
              </a:spcBef>
              <a:buClr>
                <a:schemeClr val="folHlink"/>
              </a:buClr>
              <a:buSzPct val="65000"/>
              <a:buFont typeface="Wingdings" charset="2"/>
              <a:buChar char="n"/>
              <a:defRPr sz="2800">
                <a:solidFill>
                  <a:schemeClr val="tx1"/>
                </a:solidFill>
                <a:effectLst>
                  <a:outerShdw blurRad="38100" dist="38100" dir="2700000" algn="tl">
                    <a:srgbClr val="000000"/>
                  </a:outerShdw>
                </a:effectLst>
                <a:latin typeface="Tahoma" charset="0"/>
              </a:defRPr>
            </a:lvl2pPr>
            <a:lvl3pPr marL="1143000" indent="-228600">
              <a:spcBef>
                <a:spcPct val="20000"/>
              </a:spcBef>
              <a:buClr>
                <a:schemeClr val="hlink"/>
              </a:buClr>
              <a:buSzPct val="65000"/>
              <a:buFont typeface="Wingdings" charset="2"/>
              <a:buChar char="n"/>
              <a:defRPr sz="2400">
                <a:solidFill>
                  <a:schemeClr val="tx1"/>
                </a:solidFill>
                <a:effectLst>
                  <a:outerShdw blurRad="38100" dist="38100" dir="2700000" algn="tl">
                    <a:srgbClr val="000000"/>
                  </a:outerShdw>
                </a:effectLst>
                <a:latin typeface="Tahoma" charset="0"/>
              </a:defRPr>
            </a:lvl3pPr>
            <a:lvl4pPr marL="1600200" indent="-228600">
              <a:spcBef>
                <a:spcPct val="20000"/>
              </a:spcBef>
              <a:buClr>
                <a:schemeClr val="folHlink"/>
              </a:buClr>
              <a:buSzPct val="65000"/>
              <a:buFont typeface="Wingdings" charset="2"/>
              <a:buChar char="n"/>
              <a:defRPr sz="2000">
                <a:solidFill>
                  <a:schemeClr val="tx1"/>
                </a:solidFill>
                <a:effectLst>
                  <a:outerShdw blurRad="38100" dist="38100" dir="2700000" algn="tl">
                    <a:srgbClr val="000000"/>
                  </a:outerShdw>
                </a:effectLst>
                <a:latin typeface="Tahoma" charset="0"/>
              </a:defRPr>
            </a:lvl4pPr>
            <a:lvl5pPr marL="2057400" indent="-228600">
              <a:spcBef>
                <a:spcPct val="20000"/>
              </a:spcBef>
              <a:buClr>
                <a:schemeClr val="hlink"/>
              </a:buClr>
              <a:buSzPct val="65000"/>
              <a:buFont typeface="Wingdings" charset="2"/>
              <a:buChar char="n"/>
              <a:defRPr sz="2000">
                <a:solidFill>
                  <a:schemeClr val="tx1"/>
                </a:solidFill>
                <a:effectLst>
                  <a:outerShdw blurRad="38100" dist="38100" dir="2700000" algn="tl">
                    <a:srgbClr val="000000"/>
                  </a:outerShdw>
                </a:effectLst>
                <a:latin typeface="Tahoma" charset="0"/>
              </a:defRPr>
            </a:lvl5pPr>
            <a:lvl6pPr marL="2514600" indent="-22860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Tahoma" charset="0"/>
              </a:defRPr>
            </a:lvl6pPr>
            <a:lvl7pPr marL="2971800" indent="-22860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Tahoma" charset="0"/>
              </a:defRPr>
            </a:lvl7pPr>
            <a:lvl8pPr marL="3429000" indent="-22860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Tahoma" charset="0"/>
              </a:defRPr>
            </a:lvl8pPr>
            <a:lvl9pPr marL="3886200" indent="-22860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Tahoma" charset="0"/>
              </a:defRPr>
            </a:lvl9pPr>
          </a:lstStyle>
          <a:p>
            <a:r>
              <a:rPr lang="ru-RU" altLang="x-none" sz="2000" dirty="0">
                <a:solidFill>
                  <a:srgbClr val="FFFF00"/>
                </a:solidFill>
              </a:rPr>
              <a:t>«</a:t>
            </a:r>
            <a:r>
              <a:rPr lang="az-Latn-AZ" altLang="x-none" sz="2000" dirty="0">
                <a:solidFill>
                  <a:srgbClr val="FFFF00"/>
                </a:solidFill>
              </a:rPr>
              <a:t>Qara dul</a:t>
            </a:r>
            <a:r>
              <a:rPr lang="ru-RU" altLang="x-none" sz="2000" dirty="0">
                <a:solidFill>
                  <a:srgbClr val="FFFF00"/>
                </a:solidFill>
              </a:rPr>
              <a:t>»</a:t>
            </a:r>
          </a:p>
        </p:txBody>
      </p:sp>
      <p:sp>
        <p:nvSpPr>
          <p:cNvPr id="6" name="Прямоугольник 5"/>
          <p:cNvSpPr/>
          <p:nvPr/>
        </p:nvSpPr>
        <p:spPr>
          <a:xfrm>
            <a:off x="1781618" y="3657600"/>
            <a:ext cx="3486852" cy="400110"/>
          </a:xfrm>
          <a:prstGeom prst="rect">
            <a:avLst/>
          </a:prstGeom>
        </p:spPr>
        <p:txBody>
          <a:bodyPr wrap="none">
            <a:spAutoFit/>
          </a:bodyPr>
          <a:lstStyle/>
          <a:p>
            <a:r>
              <a:rPr lang="en-US" sz="2000" i="1" dirty="0">
                <a:latin typeface="Arial" charset="0"/>
              </a:rPr>
              <a:t>Latrodectus tredecimguttatus</a:t>
            </a:r>
            <a:endParaRPr lang="ru-RU" sz="2000" dirty="0"/>
          </a:p>
        </p:txBody>
      </p:sp>
    </p:spTree>
    <p:extLst>
      <p:ext uri="{BB962C8B-B14F-4D97-AF65-F5344CB8AC3E}">
        <p14:creationId xmlns:p14="http://schemas.microsoft.com/office/powerpoint/2010/main" val="191683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9E4758-A0A7-9C78-FD8E-5157A56753CB}"/>
              </a:ext>
            </a:extLst>
          </p:cNvPr>
          <p:cNvSpPr txBox="1"/>
          <p:nvPr/>
        </p:nvSpPr>
        <p:spPr>
          <a:xfrm>
            <a:off x="2573977" y="1542714"/>
            <a:ext cx="6097978" cy="3772571"/>
          </a:xfrm>
          <a:prstGeom prst="rect">
            <a:avLst/>
          </a:prstGeom>
          <a:noFill/>
        </p:spPr>
        <p:txBody>
          <a:bodyPr wrap="square">
            <a:spAutoFit/>
          </a:bodyPr>
          <a:lstStyle/>
          <a:p>
            <a:pPr algn="just">
              <a:lnSpc>
                <a:spcPct val="115000"/>
              </a:lnSpc>
            </a:pPr>
            <a:r>
              <a:rPr lang="en-US" sz="24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Sual №1</a:t>
            </a:r>
            <a:r>
              <a:rPr lang="az-Latn-AZ" sz="24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  Klinik diaqnoz hansıdır?</a:t>
            </a:r>
            <a:endParaRPr lang="ru-RU" sz="24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algn="just">
              <a:lnSpc>
                <a:spcPct val="150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 </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50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A) Fosfor-üzvi birləşmələr ilə zəhərlənmə</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50000"/>
              </a:lnSpc>
            </a:pPr>
            <a:r>
              <a:rPr lang="az-Latn-AZ" sz="2400" dirty="0">
                <a:effectLst/>
                <a:latin typeface="Arial" panose="020B0604020202020204" pitchFamily="34" charset="0"/>
                <a:ea typeface="MS Mincho" panose="02020609040205080304" pitchFamily="49" charset="-128"/>
                <a:cs typeface="Arial" panose="020B0604020202020204" pitchFamily="34" charset="0"/>
              </a:rPr>
              <a:t>B) Xlor-üzvi birləşmələr ilə zəhərlənmə</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a:p>
            <a:pPr marL="342900" indent="-342900" algn="just">
              <a:lnSpc>
                <a:spcPct val="150000"/>
              </a:lnSpc>
              <a:buAutoNum type="alphaUcParenR" startAt="3"/>
            </a:pPr>
            <a:r>
              <a:rPr lang="az-Latn-AZ" sz="2400" dirty="0">
                <a:effectLst/>
                <a:latin typeface="Arial" panose="020B0604020202020204" pitchFamily="34" charset="0"/>
                <a:ea typeface="MS Mincho" panose="02020609040205080304" pitchFamily="49" charset="-128"/>
                <a:cs typeface="Arial" panose="020B0604020202020204" pitchFamily="34" charset="0"/>
              </a:rPr>
              <a:t> Rodentisidlər ilə zəhərlənmə</a:t>
            </a:r>
          </a:p>
          <a:p>
            <a:pPr marL="342900" indent="-342900" algn="just">
              <a:lnSpc>
                <a:spcPct val="150000"/>
              </a:lnSpc>
              <a:buAutoNum type="alphaUcParenR" startAt="3"/>
            </a:pPr>
            <a:r>
              <a:rPr lang="az-Latn-AZ" sz="2400" dirty="0">
                <a:latin typeface="Arial" panose="020B0604020202020204" pitchFamily="34" charset="0"/>
                <a:ea typeface="MS Mincho" panose="02020609040205080304" pitchFamily="49" charset="-128"/>
                <a:cs typeface="Arial" panose="020B0604020202020204" pitchFamily="34" charset="0"/>
              </a:rPr>
              <a:t> Opiatlarla zəhərlənmə</a:t>
            </a:r>
          </a:p>
          <a:p>
            <a:pPr marL="342900" indent="-342900" algn="just">
              <a:lnSpc>
                <a:spcPct val="150000"/>
              </a:lnSpc>
              <a:buAutoNum type="alphaUcParenR" startAt="3"/>
            </a:pPr>
            <a:r>
              <a:rPr lang="az-Latn-AZ" sz="2400" dirty="0">
                <a:effectLst/>
                <a:latin typeface="Arial" panose="020B0604020202020204" pitchFamily="34" charset="0"/>
                <a:ea typeface="MS Mincho" panose="02020609040205080304" pitchFamily="49" charset="-128"/>
                <a:cs typeface="Arial" panose="020B0604020202020204" pitchFamily="34" charset="0"/>
              </a:rPr>
              <a:t> Amfetaminlə zəhərlənmə</a:t>
            </a:r>
            <a:endParaRPr lang="ru-RU" sz="2400" dirty="0">
              <a:effectLst/>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67318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11664B-A2A2-0CC1-C371-B13F2EA779BC}"/>
              </a:ext>
            </a:extLst>
          </p:cNvPr>
          <p:cNvSpPr txBox="1"/>
          <p:nvPr/>
        </p:nvSpPr>
        <p:spPr>
          <a:xfrm>
            <a:off x="190007" y="425503"/>
            <a:ext cx="11519064" cy="5934638"/>
          </a:xfrm>
          <a:prstGeom prst="rect">
            <a:avLst/>
          </a:prstGeom>
          <a:noFill/>
        </p:spPr>
        <p:txBody>
          <a:bodyPr wrap="square">
            <a:spAutoFit/>
          </a:bodyPr>
          <a:lstStyle/>
          <a:p>
            <a:pPr algn="just">
              <a:lnSpc>
                <a:spcPct val="115000"/>
              </a:lnSpc>
            </a:pPr>
            <a:r>
              <a:rPr lang="az-Latn-AZ"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Sual </a:t>
            </a:r>
            <a:r>
              <a:rPr lang="en-US"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№2</a:t>
            </a:r>
            <a:r>
              <a:rPr lang="az-Latn-AZ"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  Diaqnozu təsdiqləmək üçün ən optimal müayinə metodu hansıdır?</a:t>
            </a:r>
            <a:endParaRPr lang="ru-RU"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effectLst/>
                <a:latin typeface="Arial" panose="020B0604020202020204" pitchFamily="34" charset="0"/>
                <a:ea typeface="MS Mincho" panose="02020609040205080304" pitchFamily="49" charset="-128"/>
                <a:cs typeface="Arial" panose="020B0604020202020204" pitchFamily="34" charset="0"/>
              </a:rPr>
              <a:t> </a:t>
            </a:r>
            <a:endParaRPr lang="ru-RU" sz="22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effectLst/>
                <a:latin typeface="Arial" panose="020B0604020202020204" pitchFamily="34" charset="0"/>
                <a:ea typeface="MS Mincho" panose="02020609040205080304" pitchFamily="49" charset="-128"/>
                <a:cs typeface="Arial" panose="020B0604020202020204" pitchFamily="34" charset="0"/>
              </a:rPr>
              <a:t>A) Sidikdə diastazanın təyini</a:t>
            </a:r>
            <a:endParaRPr lang="ru-RU" sz="22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effectLst/>
                <a:latin typeface="Arial" panose="020B0604020202020204" pitchFamily="34" charset="0"/>
                <a:ea typeface="MS Mincho" panose="02020609040205080304" pitchFamily="49" charset="-128"/>
                <a:cs typeface="Arial" panose="020B0604020202020204" pitchFamily="34" charset="0"/>
              </a:rPr>
              <a:t>B) Qanda xolinesterazanın aktivliyi</a:t>
            </a:r>
            <a:endParaRPr lang="ru-RU" sz="22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effectLst/>
                <a:latin typeface="Arial" panose="020B0604020202020204" pitchFamily="34" charset="0"/>
                <a:ea typeface="MS Mincho" panose="02020609040205080304" pitchFamily="49" charset="-128"/>
                <a:cs typeface="Arial" panose="020B0604020202020204" pitchFamily="34" charset="0"/>
              </a:rPr>
              <a:t>C) Qanda kreatinin miqdarı</a:t>
            </a:r>
          </a:p>
          <a:p>
            <a:pPr algn="just">
              <a:lnSpc>
                <a:spcPct val="115000"/>
              </a:lnSpc>
            </a:pPr>
            <a:r>
              <a:rPr lang="az-Latn-AZ" sz="2200" dirty="0">
                <a:latin typeface="Arial" panose="020B0604020202020204" pitchFamily="34" charset="0"/>
                <a:ea typeface="MS Mincho" panose="02020609040205080304" pitchFamily="49" charset="-128"/>
                <a:cs typeface="Arial" panose="020B0604020202020204" pitchFamily="34" charset="0"/>
              </a:rPr>
              <a:t>D) D-dimer</a:t>
            </a:r>
          </a:p>
          <a:p>
            <a:pPr algn="just">
              <a:lnSpc>
                <a:spcPct val="115000"/>
              </a:lnSpc>
            </a:pPr>
            <a:r>
              <a:rPr lang="az-Latn-AZ" sz="2200" dirty="0">
                <a:effectLst/>
                <a:latin typeface="Arial" panose="020B0604020202020204" pitchFamily="34" charset="0"/>
                <a:ea typeface="MS Mincho" panose="02020609040205080304" pitchFamily="49" charset="-128"/>
                <a:cs typeface="Arial" panose="020B0604020202020204" pitchFamily="34" charset="0"/>
              </a:rPr>
              <a:t>E) C-reaktiv zülal</a:t>
            </a:r>
            <a:endParaRPr lang="ru-RU" sz="22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 </a:t>
            </a:r>
            <a:endParaRPr lang="ru-RU"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Sual </a:t>
            </a:r>
            <a:r>
              <a:rPr lang="en-US"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№3</a:t>
            </a:r>
            <a:r>
              <a:rPr lang="az-Latn-AZ"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  Bu zəhərlənmədə hansı antidot preparat istifadə olunur?</a:t>
            </a:r>
            <a:endParaRPr lang="ru-RU"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 </a:t>
            </a:r>
            <a:endParaRPr lang="ru-RU"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effectLst/>
                <a:latin typeface="Arial" panose="020B0604020202020204" pitchFamily="34" charset="0"/>
                <a:ea typeface="MS Mincho" panose="02020609040205080304" pitchFamily="49" charset="-128"/>
                <a:cs typeface="Arial" panose="020B0604020202020204" pitchFamily="34" charset="0"/>
              </a:rPr>
              <a:t>A) Prozerin</a:t>
            </a:r>
            <a:endParaRPr lang="ru-RU" sz="22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latin typeface="Arial" panose="020B0604020202020204" pitchFamily="34" charset="0"/>
                <a:ea typeface="MS Mincho" panose="02020609040205080304" pitchFamily="49" charset="-128"/>
                <a:cs typeface="Arial" panose="020B0604020202020204" pitchFamily="34" charset="0"/>
              </a:rPr>
              <a:t>B)  Oksimlər</a:t>
            </a:r>
            <a:endParaRPr lang="ru-RU" sz="2200" dirty="0">
              <a:latin typeface="Arial" panose="020B0604020202020204" pitchFamily="34" charset="0"/>
              <a:ea typeface="MS Mincho" panose="02020609040205080304" pitchFamily="49" charset="-128"/>
              <a:cs typeface="Arial" panose="020B0604020202020204" pitchFamily="34" charset="0"/>
            </a:endParaRPr>
          </a:p>
          <a:p>
            <a:pPr marL="457200" indent="-457200" algn="just">
              <a:lnSpc>
                <a:spcPct val="115000"/>
              </a:lnSpc>
              <a:buAutoNum type="alphaUcParenR" startAt="3"/>
            </a:pPr>
            <a:r>
              <a:rPr lang="az-Latn-AZ" sz="2200" dirty="0">
                <a:latin typeface="Arial" panose="020B0604020202020204" pitchFamily="34" charset="0"/>
                <a:ea typeface="MS Mincho" panose="02020609040205080304" pitchFamily="49" charset="-128"/>
                <a:cs typeface="Arial" panose="020B0604020202020204" pitchFamily="34" charset="0"/>
              </a:rPr>
              <a:t>D-penisillamin</a:t>
            </a:r>
          </a:p>
          <a:p>
            <a:pPr marL="457200" indent="-457200" algn="just">
              <a:lnSpc>
                <a:spcPct val="115000"/>
              </a:lnSpc>
              <a:buAutoNum type="alphaUcParenR" startAt="3"/>
            </a:pPr>
            <a:r>
              <a:rPr lang="az-Latn-AZ" sz="2200" dirty="0">
                <a:latin typeface="Arial" panose="020B0604020202020204" pitchFamily="34" charset="0"/>
                <a:ea typeface="MS Mincho" panose="02020609040205080304" pitchFamily="49" charset="-128"/>
                <a:cs typeface="Arial" panose="020B0604020202020204" pitchFamily="34" charset="0"/>
              </a:rPr>
              <a:t>Natrium bikarbonat</a:t>
            </a:r>
            <a:r>
              <a:rPr lang="ru-RU" sz="2200" dirty="0">
                <a:latin typeface="Arial" panose="020B0604020202020204" pitchFamily="34" charset="0"/>
                <a:ea typeface="MS Mincho" panose="02020609040205080304" pitchFamily="49" charset="-128"/>
                <a:cs typeface="Arial" panose="020B0604020202020204" pitchFamily="34" charset="0"/>
              </a:rPr>
              <a:t> </a:t>
            </a:r>
            <a:endParaRPr lang="az-Latn-AZ" sz="2200" dirty="0">
              <a:latin typeface="Arial" panose="020B0604020202020204" pitchFamily="34" charset="0"/>
              <a:ea typeface="MS Mincho" panose="02020609040205080304" pitchFamily="49" charset="-128"/>
              <a:cs typeface="Arial" panose="020B0604020202020204" pitchFamily="34" charset="0"/>
            </a:endParaRPr>
          </a:p>
          <a:p>
            <a:pPr marL="457200" indent="-457200" algn="just">
              <a:lnSpc>
                <a:spcPct val="115000"/>
              </a:lnSpc>
              <a:buAutoNum type="alphaUcParenR" startAt="3"/>
            </a:pPr>
            <a:r>
              <a:rPr lang="en-US" sz="2200" dirty="0" err="1">
                <a:latin typeface="Arial" panose="020B0604020202020204" pitchFamily="34" charset="0"/>
                <a:ea typeface="MS Mincho" panose="02020609040205080304" pitchFamily="49" charset="-128"/>
                <a:cs typeface="Arial" panose="020B0604020202020204" pitchFamily="34" charset="0"/>
              </a:rPr>
              <a:t>Kalsium</a:t>
            </a:r>
            <a:r>
              <a:rPr lang="en-US" sz="2200" dirty="0">
                <a:latin typeface="Arial" panose="020B0604020202020204" pitchFamily="34" charset="0"/>
                <a:ea typeface="MS Mincho" panose="02020609040205080304" pitchFamily="49" charset="-128"/>
                <a:cs typeface="Arial" panose="020B0604020202020204" pitchFamily="34" charset="0"/>
              </a:rPr>
              <a:t> xlorid</a:t>
            </a:r>
            <a:r>
              <a:rPr lang="ru-RU" sz="2200" dirty="0">
                <a:latin typeface="Arial" panose="020B0604020202020204" pitchFamily="34" charset="0"/>
                <a:ea typeface="MS Mincho" panose="02020609040205080304" pitchFamily="49" charset="-128"/>
                <a:cs typeface="Arial" panose="020B0604020202020204" pitchFamily="34" charset="0"/>
              </a:rPr>
              <a:t> </a:t>
            </a:r>
          </a:p>
        </p:txBody>
      </p:sp>
    </p:spTree>
    <p:extLst>
      <p:ext uri="{BB962C8B-B14F-4D97-AF65-F5344CB8AC3E}">
        <p14:creationId xmlns:p14="http://schemas.microsoft.com/office/powerpoint/2010/main" val="282766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F7BC2DE-562C-4499-0D1F-FDC1FD7EA648}"/>
              </a:ext>
            </a:extLst>
          </p:cNvPr>
          <p:cNvPicPr>
            <a:picLocks noChangeAspect="1"/>
          </p:cNvPicPr>
          <p:nvPr/>
        </p:nvPicPr>
        <p:blipFill rotWithShape="1">
          <a:blip r:embed="rId2"/>
          <a:srcRect l="14966" r="18305"/>
          <a:stretch/>
        </p:blipFill>
        <p:spPr>
          <a:xfrm>
            <a:off x="261257" y="346983"/>
            <a:ext cx="5106390" cy="4033815"/>
          </a:xfrm>
          <a:prstGeom prst="rect">
            <a:avLst/>
          </a:prstGeom>
        </p:spPr>
      </p:pic>
      <p:pic>
        <p:nvPicPr>
          <p:cNvPr id="3" name="Рисунок 2">
            <a:extLst>
              <a:ext uri="{FF2B5EF4-FFF2-40B4-BE49-F238E27FC236}">
                <a16:creationId xmlns:a16="http://schemas.microsoft.com/office/drawing/2014/main" id="{B98DCB8D-4521-096C-3BB8-E540366C1C99}"/>
              </a:ext>
            </a:extLst>
          </p:cNvPr>
          <p:cNvPicPr>
            <a:picLocks noChangeAspect="1"/>
          </p:cNvPicPr>
          <p:nvPr/>
        </p:nvPicPr>
        <p:blipFill>
          <a:blip r:embed="rId3"/>
          <a:stretch>
            <a:fillRect/>
          </a:stretch>
        </p:blipFill>
        <p:spPr>
          <a:xfrm>
            <a:off x="5512942" y="1247160"/>
            <a:ext cx="6679058" cy="5108448"/>
          </a:xfrm>
          <a:prstGeom prst="rect">
            <a:avLst/>
          </a:prstGeom>
        </p:spPr>
      </p:pic>
      <p:sp>
        <p:nvSpPr>
          <p:cNvPr id="5" name="TextBox 4">
            <a:extLst>
              <a:ext uri="{FF2B5EF4-FFF2-40B4-BE49-F238E27FC236}">
                <a16:creationId xmlns:a16="http://schemas.microsoft.com/office/drawing/2014/main" id="{DA047173-7927-9771-D5B9-F88CBF1A1A61}"/>
              </a:ext>
            </a:extLst>
          </p:cNvPr>
          <p:cNvSpPr txBox="1"/>
          <p:nvPr/>
        </p:nvSpPr>
        <p:spPr>
          <a:xfrm>
            <a:off x="342900" y="4624978"/>
            <a:ext cx="4943104" cy="1477328"/>
          </a:xfrm>
          <a:prstGeom prst="rect">
            <a:avLst/>
          </a:prstGeom>
          <a:noFill/>
        </p:spPr>
        <p:txBody>
          <a:bodyPr wrap="square">
            <a:spAutoFit/>
          </a:bodyPr>
          <a:lstStyle/>
          <a:p>
            <a:r>
              <a:rPr lang="az-Latn-AZ" dirty="0">
                <a:latin typeface="Arial" panose="020B0604020202020204" pitchFamily="34" charset="0"/>
                <a:cs typeface="Arial" panose="020B0604020202020204" pitchFamily="34" charset="0"/>
              </a:rPr>
              <a:t>5-7 dəqiqə ərzində 5%-li məhlul şəklində venadaxili yeridilir.</a:t>
            </a:r>
          </a:p>
          <a:p>
            <a:r>
              <a:rPr lang="az-Latn-AZ" dirty="0">
                <a:latin typeface="Arial" panose="020B0604020202020204" pitchFamily="34" charset="0"/>
                <a:cs typeface="Arial" panose="020B0604020202020204" pitchFamily="34" charset="0"/>
              </a:rPr>
              <a:t>Uşaqlara 20-50 mq / kq nisbətində, böyüklər - 1-2 q, lazım olduqda, 1-2 saatdan sonra təkrarlayın.</a:t>
            </a:r>
          </a:p>
        </p:txBody>
      </p:sp>
      <p:sp>
        <p:nvSpPr>
          <p:cNvPr id="7" name="TextBox 6">
            <a:extLst>
              <a:ext uri="{FF2B5EF4-FFF2-40B4-BE49-F238E27FC236}">
                <a16:creationId xmlns:a16="http://schemas.microsoft.com/office/drawing/2014/main" id="{F53E2231-13AD-0470-AB0B-B5942A3B4CD7}"/>
              </a:ext>
            </a:extLst>
          </p:cNvPr>
          <p:cNvSpPr txBox="1"/>
          <p:nvPr/>
        </p:nvSpPr>
        <p:spPr>
          <a:xfrm>
            <a:off x="7525988" y="346983"/>
            <a:ext cx="6097978" cy="480901"/>
          </a:xfrm>
          <a:prstGeom prst="rect">
            <a:avLst/>
          </a:prstGeom>
          <a:noFill/>
        </p:spPr>
        <p:txBody>
          <a:bodyPr wrap="square">
            <a:spAutoFit/>
          </a:bodyPr>
          <a:lstStyle/>
          <a:p>
            <a:pPr algn="just">
              <a:lnSpc>
                <a:spcPct val="115000"/>
              </a:lnSpc>
            </a:pPr>
            <a:r>
              <a:rPr lang="az-Latn-AZ" sz="2400" dirty="0">
                <a:solidFill>
                  <a:srgbClr val="FFFF00"/>
                </a:solidFill>
                <a:latin typeface="Arial" panose="020B0604020202020204" pitchFamily="34" charset="0"/>
                <a:ea typeface="MS Mincho" panose="02020609040205080304" pitchFamily="49" charset="-128"/>
                <a:cs typeface="Arial" panose="020B0604020202020204" pitchFamily="34" charset="0"/>
              </a:rPr>
              <a:t>Oksimlər</a:t>
            </a:r>
            <a:endParaRPr lang="ru-RU" sz="2400" dirty="0">
              <a:solidFill>
                <a:srgbClr val="FFFF00"/>
              </a:solidFill>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644858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C72ECD-9EA2-7DA3-A1F3-7A18258AFE60}"/>
              </a:ext>
            </a:extLst>
          </p:cNvPr>
          <p:cNvSpPr txBox="1"/>
          <p:nvPr/>
        </p:nvSpPr>
        <p:spPr>
          <a:xfrm>
            <a:off x="546265" y="5586880"/>
            <a:ext cx="9939647" cy="646331"/>
          </a:xfrm>
          <a:prstGeom prst="rect">
            <a:avLst/>
          </a:prstGeom>
          <a:noFill/>
        </p:spPr>
        <p:txBody>
          <a:bodyPr wrap="square">
            <a:spAutoFit/>
          </a:bodyPr>
          <a:lstStyle/>
          <a:p>
            <a:r>
              <a:rPr lang="az-Latn-AZ" dirty="0">
                <a:solidFill>
                  <a:srgbClr val="FFFF00"/>
                </a:solidFill>
                <a:latin typeface="Arial" panose="020B0604020202020204" pitchFamily="34" charset="0"/>
                <a:cs typeface="Arial" panose="020B0604020202020204" pitchFamily="34" charset="0"/>
              </a:rPr>
              <a:t>Elektrokardioqram ağır orqanofosfat zəhərlənməsi zamanı “xarakterik” diffuz ST seqmentinin və T dişçiyin inversiyasını və QTc uzadılmasını nümayiş etdirir.</a:t>
            </a:r>
          </a:p>
        </p:txBody>
      </p:sp>
      <p:pic>
        <p:nvPicPr>
          <p:cNvPr id="5" name="Рисунок 4">
            <a:extLst>
              <a:ext uri="{FF2B5EF4-FFF2-40B4-BE49-F238E27FC236}">
                <a16:creationId xmlns:a16="http://schemas.microsoft.com/office/drawing/2014/main" id="{318BE80F-EFFB-7BBB-DE03-AD60A5308EE0}"/>
              </a:ext>
            </a:extLst>
          </p:cNvPr>
          <p:cNvPicPr>
            <a:picLocks noChangeAspect="1"/>
          </p:cNvPicPr>
          <p:nvPr/>
        </p:nvPicPr>
        <p:blipFill>
          <a:blip r:embed="rId2"/>
          <a:stretch>
            <a:fillRect/>
          </a:stretch>
        </p:blipFill>
        <p:spPr>
          <a:xfrm>
            <a:off x="546265" y="208118"/>
            <a:ext cx="9820894" cy="5169833"/>
          </a:xfrm>
          <a:prstGeom prst="rect">
            <a:avLst/>
          </a:prstGeom>
        </p:spPr>
      </p:pic>
    </p:spTree>
    <p:extLst>
      <p:ext uri="{BB962C8B-B14F-4D97-AF65-F5344CB8AC3E}">
        <p14:creationId xmlns:p14="http://schemas.microsoft.com/office/powerpoint/2010/main" val="1057174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FBB3F5-5304-462E-CE72-5834EEABE178}"/>
              </a:ext>
            </a:extLst>
          </p:cNvPr>
          <p:cNvSpPr txBox="1"/>
          <p:nvPr/>
        </p:nvSpPr>
        <p:spPr>
          <a:xfrm>
            <a:off x="697674" y="568006"/>
            <a:ext cx="9538856" cy="6288581"/>
          </a:xfrm>
          <a:prstGeom prst="rect">
            <a:avLst/>
          </a:prstGeom>
          <a:noFill/>
        </p:spPr>
        <p:txBody>
          <a:bodyPr wrap="square">
            <a:spAutoFit/>
          </a:bodyPr>
          <a:lstStyle/>
          <a:p>
            <a:pPr algn="just">
              <a:lnSpc>
                <a:spcPct val="115000"/>
              </a:lnSpc>
            </a:pPr>
            <a:r>
              <a:rPr lang="az-Latn-AZ"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Sual</a:t>
            </a:r>
            <a:r>
              <a:rPr lang="en-US"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 №4</a:t>
            </a:r>
            <a:r>
              <a:rPr lang="az-Latn-AZ"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  Bu zəhərlənmədə farmakoloji antidot kimi hansı preparat istifadə olunur?</a:t>
            </a:r>
            <a:endParaRPr lang="ru-RU"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effectLst/>
                <a:latin typeface="Arial" panose="020B0604020202020204" pitchFamily="34" charset="0"/>
                <a:ea typeface="MS Mincho" panose="02020609040205080304" pitchFamily="49" charset="-128"/>
                <a:cs typeface="Arial" panose="020B0604020202020204" pitchFamily="34" charset="0"/>
              </a:rPr>
              <a:t> </a:t>
            </a:r>
            <a:endParaRPr lang="ru-RU" sz="22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effectLst/>
                <a:latin typeface="Arial" panose="020B0604020202020204" pitchFamily="34" charset="0"/>
                <a:ea typeface="MS Mincho" panose="02020609040205080304" pitchFamily="49" charset="-128"/>
                <a:cs typeface="Arial" panose="020B0604020202020204" pitchFamily="34" charset="0"/>
              </a:rPr>
              <a:t>A)  Natrium bikarbonat</a:t>
            </a:r>
            <a:endParaRPr lang="ru-RU" sz="22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effectLst/>
                <a:latin typeface="Arial" panose="020B0604020202020204" pitchFamily="34" charset="0"/>
                <a:ea typeface="MS Mincho" panose="02020609040205080304" pitchFamily="49" charset="-128"/>
                <a:cs typeface="Arial" panose="020B0604020202020204" pitchFamily="34" charset="0"/>
              </a:rPr>
              <a:t>B)  Difenoksin</a:t>
            </a:r>
            <a:endParaRPr lang="ru-RU" sz="2200" dirty="0">
              <a:effectLst/>
              <a:latin typeface="Arial" panose="020B0604020202020204" pitchFamily="34" charset="0"/>
              <a:ea typeface="MS Mincho" panose="02020609040205080304" pitchFamily="49" charset="-128"/>
              <a:cs typeface="Arial" panose="020B0604020202020204" pitchFamily="34" charset="0"/>
            </a:endParaRPr>
          </a:p>
          <a:p>
            <a:pPr marL="457200" indent="-457200" algn="just">
              <a:lnSpc>
                <a:spcPct val="115000"/>
              </a:lnSpc>
              <a:buAutoNum type="alphaUcParenR" startAt="3"/>
            </a:pPr>
            <a:r>
              <a:rPr lang="az-Latn-AZ" sz="2200" dirty="0">
                <a:effectLst/>
                <a:latin typeface="Arial" panose="020B0604020202020204" pitchFamily="34" charset="0"/>
                <a:ea typeface="MS Mincho" panose="02020609040205080304" pitchFamily="49" charset="-128"/>
                <a:cs typeface="Arial" panose="020B0604020202020204" pitchFamily="34" charset="0"/>
              </a:rPr>
              <a:t>Atropin</a:t>
            </a:r>
          </a:p>
          <a:p>
            <a:pPr marL="457200" indent="-457200" algn="just">
              <a:lnSpc>
                <a:spcPct val="115000"/>
              </a:lnSpc>
              <a:buAutoNum type="alphaUcParenR" startAt="3"/>
            </a:pPr>
            <a:r>
              <a:rPr lang="az-Latn-AZ" sz="2200" dirty="0">
                <a:latin typeface="Arial" panose="020B0604020202020204" pitchFamily="34" charset="0"/>
                <a:ea typeface="MS Mincho" panose="02020609040205080304" pitchFamily="49" charset="-128"/>
                <a:cs typeface="Arial" panose="020B0604020202020204" pitchFamily="34" charset="0"/>
              </a:rPr>
              <a:t>Piridoksin</a:t>
            </a:r>
          </a:p>
          <a:p>
            <a:pPr marL="457200" indent="-457200" algn="just">
              <a:lnSpc>
                <a:spcPct val="115000"/>
              </a:lnSpc>
              <a:buAutoNum type="alphaUcParenR" startAt="3"/>
            </a:pPr>
            <a:r>
              <a:rPr lang="az-Latn-AZ" sz="2200" dirty="0">
                <a:effectLst/>
                <a:latin typeface="Arial" panose="020B0604020202020204" pitchFamily="34" charset="0"/>
                <a:ea typeface="MS Mincho" panose="02020609040205080304" pitchFamily="49" charset="-128"/>
                <a:cs typeface="Arial" panose="020B0604020202020204" pitchFamily="34" charset="0"/>
              </a:rPr>
              <a:t>Neostiqmin</a:t>
            </a:r>
            <a:endParaRPr lang="ru-RU" sz="22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effectLst/>
                <a:latin typeface="Arial" panose="020B0604020202020204" pitchFamily="34" charset="0"/>
                <a:ea typeface="MS Mincho" panose="02020609040205080304" pitchFamily="49" charset="-128"/>
                <a:cs typeface="Arial" panose="020B0604020202020204" pitchFamily="34" charset="0"/>
              </a:rPr>
              <a:t> </a:t>
            </a:r>
            <a:endParaRPr lang="ru-RU" sz="22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Sual №5.  Müalicə sxemində əlavə hansı preparatlardan istifadə olunur?</a:t>
            </a:r>
            <a:endParaRPr lang="ru-RU" sz="22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effectLst/>
                <a:latin typeface="Arial" panose="020B0604020202020204" pitchFamily="34" charset="0"/>
                <a:ea typeface="MS Mincho" panose="02020609040205080304" pitchFamily="49" charset="-128"/>
                <a:cs typeface="Arial" panose="020B0604020202020204" pitchFamily="34" charset="0"/>
              </a:rPr>
              <a:t> </a:t>
            </a:r>
            <a:endParaRPr lang="ru-RU" sz="22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effectLst/>
                <a:latin typeface="Arial" panose="020B0604020202020204" pitchFamily="34" charset="0"/>
                <a:ea typeface="MS Mincho" panose="02020609040205080304" pitchFamily="49" charset="-128"/>
                <a:cs typeface="Arial" panose="020B0604020202020204" pitchFamily="34" charset="0"/>
              </a:rPr>
              <a:t>A) Nalokson</a:t>
            </a:r>
            <a:endParaRPr lang="ru-RU" sz="2200" dirty="0">
              <a:effectLst/>
              <a:latin typeface="Arial" panose="020B0604020202020204" pitchFamily="34" charset="0"/>
              <a:ea typeface="MS Mincho" panose="02020609040205080304" pitchFamily="49" charset="-128"/>
              <a:cs typeface="Arial" panose="020B0604020202020204" pitchFamily="34" charset="0"/>
            </a:endParaRPr>
          </a:p>
          <a:p>
            <a:pPr algn="just">
              <a:lnSpc>
                <a:spcPct val="115000"/>
              </a:lnSpc>
            </a:pPr>
            <a:r>
              <a:rPr lang="az-Latn-AZ" sz="2200" dirty="0">
                <a:effectLst/>
                <a:latin typeface="Arial" panose="020B0604020202020204" pitchFamily="34" charset="0"/>
                <a:ea typeface="MS Mincho" panose="02020609040205080304" pitchFamily="49" charset="-128"/>
                <a:cs typeface="Arial" panose="020B0604020202020204" pitchFamily="34" charset="0"/>
              </a:rPr>
              <a:t>B)  Diazepam</a:t>
            </a:r>
            <a:endParaRPr lang="ru-RU" sz="2200" dirty="0">
              <a:effectLst/>
              <a:latin typeface="Arial" panose="020B0604020202020204" pitchFamily="34" charset="0"/>
              <a:ea typeface="MS Mincho" panose="02020609040205080304" pitchFamily="49" charset="-128"/>
              <a:cs typeface="Arial" panose="020B0604020202020204" pitchFamily="34" charset="0"/>
            </a:endParaRPr>
          </a:p>
          <a:p>
            <a:pPr marL="457200" indent="-457200" algn="just">
              <a:lnSpc>
                <a:spcPct val="115000"/>
              </a:lnSpc>
              <a:buAutoNum type="alphaUcParenR" startAt="3"/>
            </a:pPr>
            <a:r>
              <a:rPr lang="az-Latn-AZ" sz="2200" dirty="0">
                <a:effectLst/>
                <a:latin typeface="Arial" panose="020B0604020202020204" pitchFamily="34" charset="0"/>
                <a:ea typeface="MS Mincho" panose="02020609040205080304" pitchFamily="49" charset="-128"/>
                <a:cs typeface="Arial" panose="020B0604020202020204" pitchFamily="34" charset="0"/>
              </a:rPr>
              <a:t>Unitiol</a:t>
            </a:r>
          </a:p>
          <a:p>
            <a:pPr marL="457200" indent="-457200" algn="just">
              <a:lnSpc>
                <a:spcPct val="115000"/>
              </a:lnSpc>
              <a:buAutoNum type="alphaUcParenR" startAt="3"/>
            </a:pPr>
            <a:r>
              <a:rPr lang="az-Latn-AZ" sz="2200" dirty="0">
                <a:latin typeface="Arial" panose="020B0604020202020204" pitchFamily="34" charset="0"/>
                <a:ea typeface="MS Mincho" panose="02020609040205080304" pitchFamily="49" charset="-128"/>
                <a:cs typeface="Arial" panose="020B0604020202020204" pitchFamily="34" charset="0"/>
              </a:rPr>
              <a:t>Na tiosulfat</a:t>
            </a:r>
          </a:p>
          <a:p>
            <a:pPr marL="457200" indent="-457200" algn="just">
              <a:lnSpc>
                <a:spcPct val="115000"/>
              </a:lnSpc>
              <a:buAutoNum type="alphaUcParenR" startAt="3"/>
            </a:pPr>
            <a:r>
              <a:rPr lang="en-US" sz="2200" dirty="0">
                <a:latin typeface="Arial" panose="020B0604020202020204" pitchFamily="34" charset="0"/>
                <a:ea typeface="MS Mincho" panose="02020609040205080304" pitchFamily="49" charset="-128"/>
                <a:cs typeface="Arial" panose="020B0604020202020204" pitchFamily="34" charset="0"/>
              </a:rPr>
              <a:t>Dicobalt Edetat</a:t>
            </a:r>
            <a:endParaRPr lang="ru-RU" sz="2200" dirty="0">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4109272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9C27467-5D79-30A9-0E82-72886874AE6D}"/>
              </a:ext>
            </a:extLst>
          </p:cNvPr>
          <p:cNvPicPr>
            <a:picLocks noChangeAspect="1"/>
          </p:cNvPicPr>
          <p:nvPr/>
        </p:nvPicPr>
        <p:blipFill rotWithShape="1">
          <a:blip r:embed="rId2"/>
          <a:srcRect l="6451" t="15169" r="5341" b="15636"/>
          <a:stretch/>
        </p:blipFill>
        <p:spPr>
          <a:xfrm>
            <a:off x="3004457" y="1186048"/>
            <a:ext cx="5718516" cy="4485904"/>
          </a:xfrm>
          <a:prstGeom prst="rect">
            <a:avLst/>
          </a:prstGeom>
        </p:spPr>
      </p:pic>
    </p:spTree>
    <p:extLst>
      <p:ext uri="{BB962C8B-B14F-4D97-AF65-F5344CB8AC3E}">
        <p14:creationId xmlns:p14="http://schemas.microsoft.com/office/powerpoint/2010/main" val="2597597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7A84A7D-E052-43A7-8075-BFF8C944EF33}"/>
              </a:ext>
            </a:extLst>
          </p:cNvPr>
          <p:cNvPicPr>
            <a:picLocks noChangeAspect="1"/>
          </p:cNvPicPr>
          <p:nvPr/>
        </p:nvPicPr>
        <p:blipFill>
          <a:blip r:embed="rId2"/>
          <a:stretch>
            <a:fillRect/>
          </a:stretch>
        </p:blipFill>
        <p:spPr>
          <a:xfrm>
            <a:off x="0" y="0"/>
            <a:ext cx="6096000" cy="2303867"/>
          </a:xfrm>
          <a:prstGeom prst="rect">
            <a:avLst/>
          </a:prstGeom>
        </p:spPr>
      </p:pic>
      <p:pic>
        <p:nvPicPr>
          <p:cNvPr id="3076" name="Picture 4" descr="Журнал Lancet опубликовал статью о лечении Навального">
            <a:extLst>
              <a:ext uri="{FF2B5EF4-FFF2-40B4-BE49-F238E27FC236}">
                <a16:creationId xmlns:a16="http://schemas.microsoft.com/office/drawing/2014/main" id="{E7A2A603-DE36-0E26-8943-08F18494D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789" y="6964"/>
            <a:ext cx="4151601" cy="2337102"/>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9658F39E-746F-8AFD-47FE-CB95A942D6C7}"/>
              </a:ext>
            </a:extLst>
          </p:cNvPr>
          <p:cNvPicPr>
            <a:picLocks noChangeAspect="1"/>
          </p:cNvPicPr>
          <p:nvPr/>
        </p:nvPicPr>
        <p:blipFill rotWithShape="1">
          <a:blip r:embed="rId4"/>
          <a:srcRect b="17500"/>
          <a:stretch/>
        </p:blipFill>
        <p:spPr>
          <a:xfrm>
            <a:off x="1726739" y="2275136"/>
            <a:ext cx="8540651" cy="4582864"/>
          </a:xfrm>
          <a:prstGeom prst="rect">
            <a:avLst/>
          </a:prstGeom>
        </p:spPr>
      </p:pic>
    </p:spTree>
    <p:extLst>
      <p:ext uri="{BB962C8B-B14F-4D97-AF65-F5344CB8AC3E}">
        <p14:creationId xmlns:p14="http://schemas.microsoft.com/office/powerpoint/2010/main" val="2899283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312C872-4690-F758-B496-C085F0795737}"/>
              </a:ext>
            </a:extLst>
          </p:cNvPr>
          <p:cNvPicPr>
            <a:picLocks noChangeAspect="1"/>
          </p:cNvPicPr>
          <p:nvPr/>
        </p:nvPicPr>
        <p:blipFill>
          <a:blip r:embed="rId2"/>
          <a:stretch>
            <a:fillRect/>
          </a:stretch>
        </p:blipFill>
        <p:spPr>
          <a:xfrm>
            <a:off x="1202427" y="0"/>
            <a:ext cx="9787146" cy="6858000"/>
          </a:xfrm>
          <a:prstGeom prst="rect">
            <a:avLst/>
          </a:prstGeom>
        </p:spPr>
      </p:pic>
    </p:spTree>
    <p:extLst>
      <p:ext uri="{BB962C8B-B14F-4D97-AF65-F5344CB8AC3E}">
        <p14:creationId xmlns:p14="http://schemas.microsoft.com/office/powerpoint/2010/main" val="39742444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44245" y="330724"/>
            <a:ext cx="10586727" cy="6196551"/>
          </a:xfrm>
          <a:prstGeom prst="rect">
            <a:avLst/>
          </a:prstGeom>
        </p:spPr>
      </p:pic>
    </p:spTree>
    <p:extLst>
      <p:ext uri="{BB962C8B-B14F-4D97-AF65-F5344CB8AC3E}">
        <p14:creationId xmlns:p14="http://schemas.microsoft.com/office/powerpoint/2010/main" val="14113401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77564" y="296883"/>
            <a:ext cx="10678702" cy="5930459"/>
          </a:xfrm>
          <a:prstGeom prst="rect">
            <a:avLst/>
          </a:prstGeom>
        </p:spPr>
      </p:pic>
    </p:spTree>
    <p:extLst>
      <p:ext uri="{BB962C8B-B14F-4D97-AF65-F5344CB8AC3E}">
        <p14:creationId xmlns:p14="http://schemas.microsoft.com/office/powerpoint/2010/main" val="1118629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89759" y="239734"/>
            <a:ext cx="8304903" cy="4006994"/>
          </a:xfrm>
          <a:prstGeom prst="rect">
            <a:avLst/>
          </a:prstGeom>
        </p:spPr>
        <p:txBody>
          <a:bodyPr wrap="square">
            <a:spAutoFit/>
          </a:bodyPr>
          <a:lstStyle/>
          <a:p>
            <a:pPr algn="just">
              <a:lnSpc>
                <a:spcPct val="115000"/>
              </a:lnSpc>
              <a:spcAft>
                <a:spcPts val="0"/>
              </a:spcAft>
            </a:pPr>
            <a:r>
              <a:rPr lang="az-Latn-AZ" sz="2400" dirty="0">
                <a:solidFill>
                  <a:srgbClr val="FFFF00"/>
                </a:solidFill>
                <a:latin typeface="Arial" charset="0"/>
                <a:ea typeface="Arial" charset="0"/>
                <a:cs typeface="Arial" charset="0"/>
              </a:rPr>
              <a:t>Sual</a:t>
            </a:r>
            <a:r>
              <a:rPr lang="ru-RU" sz="2400" dirty="0">
                <a:solidFill>
                  <a:srgbClr val="FFFF00"/>
                </a:solidFill>
                <a:latin typeface="Arial" charset="0"/>
                <a:ea typeface="Arial" charset="0"/>
                <a:cs typeface="Arial" charset="0"/>
              </a:rPr>
              <a:t> </a:t>
            </a:r>
            <a:r>
              <a:rPr lang="az-Latn-AZ" sz="2400" dirty="0">
                <a:solidFill>
                  <a:srgbClr val="FFFF00"/>
                </a:solidFill>
                <a:latin typeface="Arial" charset="0"/>
                <a:ea typeface="Arial" charset="0"/>
                <a:cs typeface="Arial" charset="0"/>
              </a:rPr>
              <a:t>№3.  Böyüklər üçün qaraqurdəleyhinə spesifik immun zərdabın dozası təşkil edir:</a:t>
            </a:r>
            <a:endParaRPr lang="ru-RU" sz="2400" dirty="0">
              <a:solidFill>
                <a:srgbClr val="FFFF00"/>
              </a:solidFill>
              <a:latin typeface="Arial" charset="0"/>
              <a:ea typeface="Arial" charset="0"/>
              <a:cs typeface="Arial" charset="0"/>
            </a:endParaRPr>
          </a:p>
          <a:p>
            <a:pPr marL="457200" algn="just">
              <a:lnSpc>
                <a:spcPct val="115000"/>
              </a:lnSpc>
              <a:spcAft>
                <a:spcPts val="1000"/>
              </a:spcAft>
            </a:pPr>
            <a:r>
              <a:rPr lang="az-Latn-AZ" sz="2400" dirty="0">
                <a:latin typeface="Arial" charset="0"/>
                <a:ea typeface="Arial" charset="0"/>
                <a:cs typeface="Arial" charset="0"/>
              </a:rPr>
              <a:t> </a:t>
            </a:r>
            <a:endParaRPr lang="ru-RU" sz="2000" dirty="0">
              <a:latin typeface="Arial" charset="0"/>
              <a:ea typeface="Arial" charset="0"/>
              <a:cs typeface="Arial" charset="0"/>
            </a:endParaRPr>
          </a:p>
          <a:p>
            <a:pPr marL="457200" indent="-457200" algn="just">
              <a:lnSpc>
                <a:spcPct val="115000"/>
              </a:lnSpc>
              <a:spcAft>
                <a:spcPts val="0"/>
              </a:spcAft>
              <a:buAutoNum type="alphaUcParenR"/>
            </a:pPr>
            <a:r>
              <a:rPr lang="az-Latn-AZ" sz="2400" dirty="0">
                <a:latin typeface="Arial" charset="0"/>
                <a:ea typeface="Arial" charset="0"/>
                <a:cs typeface="Arial" charset="0"/>
              </a:rPr>
              <a:t>1-2 ml</a:t>
            </a:r>
            <a:r>
              <a:rPr lang="ru-RU" sz="2400" dirty="0">
                <a:latin typeface="Arial" charset="0"/>
                <a:ea typeface="Arial" charset="0"/>
                <a:cs typeface="Arial" charset="0"/>
              </a:rPr>
              <a:t> </a:t>
            </a:r>
            <a:endParaRPr lang="az-Latn-AZ" sz="2400" dirty="0">
              <a:latin typeface="Arial" charset="0"/>
              <a:ea typeface="Arial" charset="0"/>
              <a:cs typeface="Arial" charset="0"/>
            </a:endParaRPr>
          </a:p>
          <a:p>
            <a:pPr marL="457200" indent="-457200" algn="just">
              <a:lnSpc>
                <a:spcPct val="115000"/>
              </a:lnSpc>
              <a:spcAft>
                <a:spcPts val="0"/>
              </a:spcAft>
              <a:buAutoNum type="alphaUcParenR"/>
            </a:pPr>
            <a:r>
              <a:rPr lang="az-Latn-AZ" sz="2400" dirty="0">
                <a:latin typeface="Arial" charset="0"/>
                <a:ea typeface="Arial" charset="0"/>
                <a:cs typeface="Arial" charset="0"/>
              </a:rPr>
              <a:t>2-3 ml </a:t>
            </a:r>
          </a:p>
          <a:p>
            <a:pPr marL="457200" indent="-457200" algn="just">
              <a:lnSpc>
                <a:spcPct val="115000"/>
              </a:lnSpc>
              <a:spcAft>
                <a:spcPts val="0"/>
              </a:spcAft>
              <a:buAutoNum type="alphaUcParenR"/>
            </a:pPr>
            <a:r>
              <a:rPr lang="ru-RU" sz="2400" dirty="0">
                <a:latin typeface="Arial" charset="0"/>
                <a:ea typeface="Arial" charset="0"/>
                <a:cs typeface="Arial" charset="0"/>
              </a:rPr>
              <a:t>5-7 </a:t>
            </a:r>
            <a:r>
              <a:rPr lang="az-Latn-AZ" sz="2400" dirty="0">
                <a:latin typeface="Arial" charset="0"/>
                <a:ea typeface="Arial" charset="0"/>
                <a:cs typeface="Arial" charset="0"/>
              </a:rPr>
              <a:t>ml</a:t>
            </a:r>
          </a:p>
          <a:p>
            <a:pPr marL="457200" indent="-457200" algn="just">
              <a:lnSpc>
                <a:spcPct val="115000"/>
              </a:lnSpc>
              <a:spcAft>
                <a:spcPts val="0"/>
              </a:spcAft>
              <a:buAutoNum type="alphaUcParenR" startAt="3"/>
            </a:pPr>
            <a:r>
              <a:rPr lang="az-Latn-AZ" sz="2400" dirty="0">
                <a:latin typeface="Arial" charset="0"/>
                <a:ea typeface="Arial" charset="0"/>
                <a:cs typeface="Arial" charset="0"/>
              </a:rPr>
              <a:t>7-10 ml</a:t>
            </a:r>
          </a:p>
          <a:p>
            <a:pPr marL="457200" indent="-457200" algn="just">
              <a:lnSpc>
                <a:spcPct val="115000"/>
              </a:lnSpc>
              <a:buFontTx/>
              <a:buAutoNum type="alphaUcParenR" startAt="3"/>
            </a:pPr>
            <a:r>
              <a:rPr lang="az-Latn-AZ" sz="2400" dirty="0">
                <a:latin typeface="Arial" charset="0"/>
                <a:ea typeface="Arial" charset="0"/>
                <a:cs typeface="Arial" charset="0"/>
              </a:rPr>
              <a:t>10-20 ml</a:t>
            </a:r>
            <a:endParaRPr lang="ru-RU" sz="2400" dirty="0">
              <a:latin typeface="Arial" charset="0"/>
              <a:ea typeface="Arial" charset="0"/>
              <a:cs typeface="Arial" charset="0"/>
            </a:endParaRPr>
          </a:p>
          <a:p>
            <a:pPr marL="457200" indent="-457200" algn="just">
              <a:lnSpc>
                <a:spcPct val="115000"/>
              </a:lnSpc>
              <a:spcAft>
                <a:spcPts val="0"/>
              </a:spcAft>
              <a:buAutoNum type="alphaUcParenR" startAt="3"/>
            </a:pPr>
            <a:endParaRPr lang="ru-RU" sz="2400" dirty="0">
              <a:effectLst/>
              <a:latin typeface="Arial" charset="0"/>
              <a:ea typeface="Arial" charset="0"/>
              <a:cs typeface="Arial" charset="0"/>
            </a:endParaRPr>
          </a:p>
        </p:txBody>
      </p:sp>
      <p:pic>
        <p:nvPicPr>
          <p:cNvPr id="3" name="Рисунок 2"/>
          <p:cNvPicPr>
            <a:picLocks noChangeAspect="1"/>
          </p:cNvPicPr>
          <p:nvPr/>
        </p:nvPicPr>
        <p:blipFill rotWithShape="1">
          <a:blip r:embed="rId2"/>
          <a:srcRect l="2745" t="8575" r="6431" b="14180"/>
          <a:stretch/>
        </p:blipFill>
        <p:spPr>
          <a:xfrm>
            <a:off x="1889759" y="3968594"/>
            <a:ext cx="8304903" cy="2753958"/>
          </a:xfrm>
          <a:prstGeom prst="rect">
            <a:avLst/>
          </a:prstGeom>
        </p:spPr>
      </p:pic>
      <p:pic>
        <p:nvPicPr>
          <p:cNvPr id="10244" name="Picture 4" descr="Каракурт опасен для человека - Экспресс газета">
            <a:extLst>
              <a:ext uri="{FF2B5EF4-FFF2-40B4-BE49-F238E27FC236}">
                <a16:creationId xmlns:a16="http://schemas.microsoft.com/office/drawing/2014/main" id="{DA32FD04-BA51-C34B-ADDF-5D93E37D5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687" y="1173104"/>
            <a:ext cx="3283975" cy="2462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7458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9F4C4EF-28BA-A1A7-FA02-EA4049CCFAA4}"/>
              </a:ext>
            </a:extLst>
          </p:cNvPr>
          <p:cNvPicPr>
            <a:picLocks noChangeAspect="1"/>
          </p:cNvPicPr>
          <p:nvPr/>
        </p:nvPicPr>
        <p:blipFill>
          <a:blip r:embed="rId2"/>
          <a:stretch>
            <a:fillRect/>
          </a:stretch>
        </p:blipFill>
        <p:spPr>
          <a:xfrm>
            <a:off x="1395219" y="26040"/>
            <a:ext cx="10796781" cy="6858000"/>
          </a:xfrm>
          <a:prstGeom prst="rect">
            <a:avLst/>
          </a:prstGeom>
        </p:spPr>
      </p:pic>
      <p:sp>
        <p:nvSpPr>
          <p:cNvPr id="4" name="Прямоугольник 3">
            <a:extLst>
              <a:ext uri="{FF2B5EF4-FFF2-40B4-BE49-F238E27FC236}">
                <a16:creationId xmlns:a16="http://schemas.microsoft.com/office/drawing/2014/main" id="{FAC9683C-05F9-3D47-BA52-992E07E94EE0}"/>
              </a:ext>
            </a:extLst>
          </p:cNvPr>
          <p:cNvSpPr/>
          <p:nvPr/>
        </p:nvSpPr>
        <p:spPr>
          <a:xfrm>
            <a:off x="1395219" y="6124074"/>
            <a:ext cx="10784749" cy="707886"/>
          </a:xfrm>
          <a:prstGeom prst="rect">
            <a:avLst/>
          </a:prstGeom>
          <a:solidFill>
            <a:schemeClr val="accent1">
              <a:lumMod val="75000"/>
            </a:schemeClr>
          </a:solidFill>
        </p:spPr>
        <p:txBody>
          <a:bodyPr wrap="square" lIns="91440" tIns="45720" rIns="91440" bIns="45720">
            <a:spAutoFit/>
          </a:bodyPr>
          <a:lstStyle/>
          <a:p>
            <a:pPr algn="ctr">
              <a:defRPr/>
            </a:pPr>
            <a:r>
              <a:rPr lang="az-Latn-AZ" sz="4000" dirty="0">
                <a:effectLst>
                  <a:outerShdw blurRad="38100" dist="38100" dir="2700000" algn="tl">
                    <a:srgbClr val="000000"/>
                  </a:outerShdw>
                </a:effectLst>
                <a:latin typeface="Arial" panose="020B0604020202020204" pitchFamily="34" charset="0"/>
                <a:cs typeface="Arial" panose="020B0604020202020204" pitchFamily="34" charset="0"/>
              </a:rPr>
              <a:t>Diqqətinizə görə təşəkkür edirəm! </a:t>
            </a:r>
            <a:endParaRPr lang="ru-RU" sz="40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37834E23-9756-AA25-567A-66156F2E5DB1}"/>
              </a:ext>
            </a:extLst>
          </p:cNvPr>
          <p:cNvSpPr/>
          <p:nvPr/>
        </p:nvSpPr>
        <p:spPr>
          <a:xfrm>
            <a:off x="6846456" y="5662409"/>
            <a:ext cx="5333512" cy="461665"/>
          </a:xfrm>
          <a:prstGeom prst="rect">
            <a:avLst/>
          </a:prstGeom>
        </p:spPr>
        <p:txBody>
          <a:bodyPr wrap="none">
            <a:spAutoFit/>
          </a:bodyPr>
          <a:lstStyle/>
          <a:p>
            <a:pPr algn="ctr">
              <a:defRPr/>
            </a:pPr>
            <a:r>
              <a:rPr lang="az-Latn-AZ" sz="2400" b="1" dirty="0">
                <a:solidFill>
                  <a:srgbClr val="FFC000"/>
                </a:solidFill>
                <a:latin typeface="Arial" panose="020B0604020202020204" pitchFamily="34" charset="0"/>
                <a:cs typeface="Arial" panose="020B0604020202020204" pitchFamily="34" charset="0"/>
              </a:rPr>
              <a:t>Əlaqə üçün telefon</a:t>
            </a:r>
            <a:r>
              <a:rPr lang="ru-RU" sz="2400" b="1" dirty="0">
                <a:solidFill>
                  <a:srgbClr val="FFC000"/>
                </a:solidFill>
                <a:latin typeface="Arial" panose="020B0604020202020204" pitchFamily="34" charset="0"/>
                <a:cs typeface="Arial" panose="020B0604020202020204" pitchFamily="34" charset="0"/>
              </a:rPr>
              <a:t>: (050) 214-90-18</a:t>
            </a:r>
          </a:p>
        </p:txBody>
      </p:sp>
      <p:pic>
        <p:nvPicPr>
          <p:cNvPr id="6" name="Рисунок 5">
            <a:extLst>
              <a:ext uri="{FF2B5EF4-FFF2-40B4-BE49-F238E27FC236}">
                <a16:creationId xmlns:a16="http://schemas.microsoft.com/office/drawing/2014/main" id="{BE1B00DE-C15B-2FBF-91BF-EC027E377EAB}"/>
              </a:ext>
            </a:extLst>
          </p:cNvPr>
          <p:cNvPicPr>
            <a:picLocks noChangeAspect="1"/>
          </p:cNvPicPr>
          <p:nvPr/>
        </p:nvPicPr>
        <p:blipFill>
          <a:blip r:embed="rId3"/>
          <a:stretch>
            <a:fillRect/>
          </a:stretch>
        </p:blipFill>
        <p:spPr>
          <a:xfrm>
            <a:off x="0" y="0"/>
            <a:ext cx="2050275" cy="2077396"/>
          </a:xfrm>
          <a:prstGeom prst="rect">
            <a:avLst/>
          </a:prstGeom>
        </p:spPr>
      </p:pic>
      <p:pic>
        <p:nvPicPr>
          <p:cNvPr id="7" name="Picture 2" descr="Mərkəzi Gömrük Hospitalı / Central Customs Hospital - Home | Facebook">
            <a:extLst>
              <a:ext uri="{FF2B5EF4-FFF2-40B4-BE49-F238E27FC236}">
                <a16:creationId xmlns:a16="http://schemas.microsoft.com/office/drawing/2014/main" id="{F79D80B9-ED2C-4DA2-7DA8-319ED3D3E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077396"/>
            <a:ext cx="2050275" cy="2050275"/>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4">
            <a:extLst>
              <a:ext uri="{FF2B5EF4-FFF2-40B4-BE49-F238E27FC236}">
                <a16:creationId xmlns:a16="http://schemas.microsoft.com/office/drawing/2014/main" id="{4810B170-5771-2A4E-B624-D1AE64444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32" y="4127671"/>
            <a:ext cx="2069204" cy="2054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5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3310" y="1216064"/>
            <a:ext cx="10259546" cy="3997248"/>
          </a:xfrm>
          <a:prstGeom prst="rect">
            <a:avLst/>
          </a:prstGeom>
        </p:spPr>
        <p:txBody>
          <a:bodyPr wrap="square">
            <a:spAutoFit/>
          </a:bodyPr>
          <a:lstStyle/>
          <a:p>
            <a:pPr algn="just">
              <a:lnSpc>
                <a:spcPct val="115000"/>
              </a:lnSpc>
              <a:spcAft>
                <a:spcPts val="0"/>
              </a:spcAft>
            </a:pPr>
            <a:r>
              <a:rPr lang="az-Latn-AZ" sz="2400" b="1" dirty="0">
                <a:solidFill>
                  <a:srgbClr val="FFFF00"/>
                </a:solidFill>
                <a:latin typeface="Arial" charset="0"/>
                <a:ea typeface="Arial" charset="0"/>
                <a:cs typeface="Arial" charset="0"/>
              </a:rPr>
              <a:t>Sual</a:t>
            </a:r>
            <a:r>
              <a:rPr lang="ru-RU" sz="2400" b="1" dirty="0">
                <a:solidFill>
                  <a:srgbClr val="FFFF00"/>
                </a:solidFill>
                <a:latin typeface="Arial" charset="0"/>
                <a:ea typeface="Arial" charset="0"/>
                <a:cs typeface="Arial" charset="0"/>
              </a:rPr>
              <a:t> </a:t>
            </a:r>
            <a:r>
              <a:rPr lang="az-Latn-AZ" sz="2400" b="1" dirty="0">
                <a:solidFill>
                  <a:srgbClr val="FFFF00"/>
                </a:solidFill>
                <a:latin typeface="Arial" charset="0"/>
                <a:ea typeface="Arial" charset="0"/>
                <a:cs typeface="Arial" charset="0"/>
              </a:rPr>
              <a:t>№</a:t>
            </a:r>
            <a:r>
              <a:rPr lang="ru-RU" sz="2400" b="1" dirty="0">
                <a:solidFill>
                  <a:srgbClr val="FFFF00"/>
                </a:solidFill>
                <a:latin typeface="Arial" charset="0"/>
                <a:ea typeface="Arial" charset="0"/>
                <a:cs typeface="Arial" charset="0"/>
              </a:rPr>
              <a:t>4</a:t>
            </a:r>
            <a:r>
              <a:rPr lang="az-Latn-AZ" sz="2400" b="1" dirty="0">
                <a:solidFill>
                  <a:srgbClr val="FFFF00"/>
                </a:solidFill>
                <a:latin typeface="Arial" charset="0"/>
                <a:ea typeface="Arial" charset="0"/>
                <a:cs typeface="Arial" charset="0"/>
              </a:rPr>
              <a:t>.  Bu preparatlardan hansı qaraqurd zəhəri ilə zəhərlənmənlərin müalicəsi üçün empirik istifadə olunur</a:t>
            </a:r>
            <a:r>
              <a:rPr lang="ru-RU" sz="2400" b="1" dirty="0">
                <a:solidFill>
                  <a:srgbClr val="FFFF00"/>
                </a:solidFill>
                <a:latin typeface="Arial" charset="0"/>
                <a:ea typeface="Arial" charset="0"/>
                <a:cs typeface="Arial" charset="0"/>
              </a:rPr>
              <a:t>?</a:t>
            </a:r>
          </a:p>
          <a:p>
            <a:pPr algn="just">
              <a:lnSpc>
                <a:spcPct val="115000"/>
              </a:lnSpc>
              <a:spcAft>
                <a:spcPts val="0"/>
              </a:spcAft>
            </a:pPr>
            <a:endParaRPr lang="ru-RU" sz="2000" dirty="0">
              <a:latin typeface="Arial" charset="0"/>
              <a:ea typeface="Arial" charset="0"/>
              <a:cs typeface="Arial" charset="0"/>
            </a:endParaRPr>
          </a:p>
          <a:p>
            <a:pPr marL="457200" indent="-457200" algn="just">
              <a:lnSpc>
                <a:spcPct val="150000"/>
              </a:lnSpc>
              <a:spcAft>
                <a:spcPts val="0"/>
              </a:spcAft>
              <a:buAutoNum type="alphaUcParenR"/>
            </a:pPr>
            <a:r>
              <a:rPr lang="az-Latn-AZ" sz="2400" dirty="0">
                <a:latin typeface="Arial" charset="0"/>
                <a:ea typeface="Arial" charset="0"/>
                <a:cs typeface="Arial" charset="0"/>
              </a:rPr>
              <a:t>Kalium xlorid</a:t>
            </a:r>
            <a:r>
              <a:rPr lang="ru-RU" sz="2400" dirty="0">
                <a:latin typeface="Arial" charset="0"/>
                <a:ea typeface="Arial" charset="0"/>
                <a:cs typeface="Arial" charset="0"/>
              </a:rPr>
              <a:t> </a:t>
            </a:r>
            <a:r>
              <a:rPr lang="az-Latn-AZ" sz="2400" dirty="0">
                <a:latin typeface="Arial" charset="0"/>
                <a:ea typeface="Arial" charset="0"/>
                <a:cs typeface="Arial" charset="0"/>
              </a:rPr>
              <a:t>və</a:t>
            </a:r>
            <a:r>
              <a:rPr lang="ru-RU" sz="2400" dirty="0">
                <a:latin typeface="Arial" charset="0"/>
                <a:ea typeface="Arial" charset="0"/>
                <a:cs typeface="Arial" charset="0"/>
              </a:rPr>
              <a:t> </a:t>
            </a:r>
            <a:r>
              <a:rPr lang="az-Latn-AZ" sz="2400" dirty="0">
                <a:latin typeface="Arial" charset="0"/>
                <a:ea typeface="Arial" charset="0"/>
                <a:cs typeface="Arial" charset="0"/>
              </a:rPr>
              <a:t>natrium bikarbonat</a:t>
            </a:r>
            <a:endParaRPr lang="ru-RU" sz="2400" dirty="0">
              <a:latin typeface="Arial" charset="0"/>
              <a:ea typeface="Arial" charset="0"/>
              <a:cs typeface="Arial" charset="0"/>
            </a:endParaRPr>
          </a:p>
          <a:p>
            <a:pPr marL="457200" indent="-457200" algn="just">
              <a:lnSpc>
                <a:spcPct val="150000"/>
              </a:lnSpc>
              <a:spcAft>
                <a:spcPts val="0"/>
              </a:spcAft>
              <a:buAutoNum type="alphaUcParenR"/>
            </a:pPr>
            <a:r>
              <a:rPr lang="az-Latn-AZ" sz="2400" dirty="0">
                <a:latin typeface="Arial" charset="0"/>
                <a:ea typeface="Arial" charset="0"/>
                <a:cs typeface="Arial" charset="0"/>
              </a:rPr>
              <a:t>Kalsium xlorid</a:t>
            </a:r>
            <a:r>
              <a:rPr lang="ru-RU" sz="2400" dirty="0">
                <a:latin typeface="Arial" charset="0"/>
                <a:ea typeface="Arial" charset="0"/>
                <a:cs typeface="Arial" charset="0"/>
              </a:rPr>
              <a:t> </a:t>
            </a:r>
            <a:r>
              <a:rPr lang="az-Latn-AZ" sz="2400" dirty="0">
                <a:latin typeface="Arial" charset="0"/>
                <a:ea typeface="Arial" charset="0"/>
                <a:cs typeface="Arial" charset="0"/>
              </a:rPr>
              <a:t>və</a:t>
            </a:r>
            <a:r>
              <a:rPr lang="ru-RU" sz="2400" dirty="0">
                <a:latin typeface="Arial" charset="0"/>
                <a:ea typeface="Arial" charset="0"/>
                <a:cs typeface="Arial" charset="0"/>
              </a:rPr>
              <a:t> </a:t>
            </a:r>
            <a:r>
              <a:rPr lang="az-Latn-AZ" sz="2400" dirty="0">
                <a:latin typeface="Arial" charset="0"/>
                <a:ea typeface="Arial" charset="0"/>
                <a:cs typeface="Arial" charset="0"/>
              </a:rPr>
              <a:t>maqnezium sulfat</a:t>
            </a:r>
            <a:endParaRPr lang="ru-RU" sz="2400" dirty="0">
              <a:latin typeface="Arial" charset="0"/>
              <a:ea typeface="Arial" charset="0"/>
              <a:cs typeface="Arial" charset="0"/>
            </a:endParaRPr>
          </a:p>
          <a:p>
            <a:pPr marL="457200" indent="-457200" algn="just">
              <a:lnSpc>
                <a:spcPct val="150000"/>
              </a:lnSpc>
              <a:spcAft>
                <a:spcPts val="0"/>
              </a:spcAft>
              <a:buAutoNum type="alphaUcParenR" startAt="3"/>
            </a:pPr>
            <a:r>
              <a:rPr lang="az-Latn-AZ" sz="2400" dirty="0">
                <a:latin typeface="Arial" charset="0"/>
                <a:ea typeface="Arial" charset="0"/>
                <a:cs typeface="Arial" charset="0"/>
              </a:rPr>
              <a:t>Natrium tiosulfat</a:t>
            </a:r>
            <a:r>
              <a:rPr lang="ru-RU" sz="2400" dirty="0">
                <a:latin typeface="Arial" charset="0"/>
                <a:ea typeface="Arial" charset="0"/>
                <a:cs typeface="Arial" charset="0"/>
              </a:rPr>
              <a:t> </a:t>
            </a:r>
            <a:r>
              <a:rPr lang="az-Latn-AZ" sz="2400" dirty="0">
                <a:latin typeface="Arial" charset="0"/>
                <a:ea typeface="Arial" charset="0"/>
                <a:cs typeface="Arial" charset="0"/>
              </a:rPr>
              <a:t>və kəhrəba turşusu</a:t>
            </a:r>
            <a:endParaRPr lang="ru-RU" sz="2400" dirty="0">
              <a:latin typeface="Arial" charset="0"/>
              <a:ea typeface="Arial" charset="0"/>
              <a:cs typeface="Arial" charset="0"/>
            </a:endParaRPr>
          </a:p>
          <a:p>
            <a:pPr marL="457200" indent="-457200" algn="just">
              <a:lnSpc>
                <a:spcPct val="150000"/>
              </a:lnSpc>
              <a:spcAft>
                <a:spcPts val="0"/>
              </a:spcAft>
              <a:buAutoNum type="alphaUcParenR" startAt="3"/>
            </a:pPr>
            <a:r>
              <a:rPr lang="az-Latn-AZ" sz="2400" dirty="0">
                <a:latin typeface="Arial" charset="0"/>
                <a:ea typeface="Arial" charset="0"/>
                <a:cs typeface="Arial" charset="0"/>
              </a:rPr>
              <a:t>Kalium heksosianoferrat və deferoksamin</a:t>
            </a:r>
            <a:endParaRPr lang="ru-RU" sz="2400" dirty="0">
              <a:latin typeface="Arial" charset="0"/>
              <a:ea typeface="Arial" charset="0"/>
              <a:cs typeface="Arial" charset="0"/>
            </a:endParaRPr>
          </a:p>
          <a:p>
            <a:pPr marL="457200" indent="-457200" algn="just">
              <a:lnSpc>
                <a:spcPct val="150000"/>
              </a:lnSpc>
              <a:buFontTx/>
              <a:buAutoNum type="alphaUcParenR" startAt="3"/>
            </a:pPr>
            <a:r>
              <a:rPr lang="az-Latn-AZ" sz="2400" dirty="0">
                <a:latin typeface="Arial" charset="0"/>
                <a:ea typeface="Arial" charset="0"/>
                <a:cs typeface="Arial" charset="0"/>
              </a:rPr>
              <a:t>Dikobalt EDTA</a:t>
            </a:r>
            <a:r>
              <a:rPr lang="ru-RU" sz="2400" dirty="0">
                <a:latin typeface="Arial" charset="0"/>
                <a:ea typeface="Arial" charset="0"/>
                <a:cs typeface="Arial" charset="0"/>
              </a:rPr>
              <a:t> </a:t>
            </a:r>
            <a:r>
              <a:rPr lang="az-Latn-AZ" sz="2400" dirty="0">
                <a:latin typeface="Arial" charset="0"/>
                <a:ea typeface="Arial" charset="0"/>
                <a:cs typeface="Arial" charset="0"/>
              </a:rPr>
              <a:t>və</a:t>
            </a:r>
            <a:r>
              <a:rPr lang="ru-RU" sz="2400" dirty="0">
                <a:latin typeface="Arial" charset="0"/>
                <a:ea typeface="Arial" charset="0"/>
                <a:cs typeface="Arial" charset="0"/>
              </a:rPr>
              <a:t> </a:t>
            </a:r>
            <a:r>
              <a:rPr lang="az-Latn-AZ" sz="2400" dirty="0">
                <a:latin typeface="Arial" charset="0"/>
                <a:ea typeface="Arial" charset="0"/>
                <a:cs typeface="Arial" charset="0"/>
              </a:rPr>
              <a:t>tioktasid turşusu</a:t>
            </a:r>
            <a:endParaRPr lang="ru-RU" sz="2400" dirty="0">
              <a:latin typeface="Arial" charset="0"/>
              <a:ea typeface="Arial" charset="0"/>
              <a:cs typeface="Arial" charset="0"/>
            </a:endParaRPr>
          </a:p>
        </p:txBody>
      </p:sp>
      <p:pic>
        <p:nvPicPr>
          <p:cNvPr id="3" name="Рисунок 2"/>
          <p:cNvPicPr>
            <a:picLocks noChangeAspect="1"/>
          </p:cNvPicPr>
          <p:nvPr/>
        </p:nvPicPr>
        <p:blipFill rotWithShape="1">
          <a:blip r:embed="rId2"/>
          <a:srcRect l="24453"/>
          <a:stretch/>
        </p:blipFill>
        <p:spPr>
          <a:xfrm>
            <a:off x="7254945" y="3214688"/>
            <a:ext cx="4937055" cy="3643312"/>
          </a:xfrm>
          <a:prstGeom prst="rect">
            <a:avLst/>
          </a:prstGeom>
        </p:spPr>
      </p:pic>
      <p:sp>
        <p:nvSpPr>
          <p:cNvPr id="5" name="TextBox 4">
            <a:extLst>
              <a:ext uri="{FF2B5EF4-FFF2-40B4-BE49-F238E27FC236}">
                <a16:creationId xmlns:a16="http://schemas.microsoft.com/office/drawing/2014/main" id="{48A3BF2D-01A1-9012-4D83-5B2D59F724A8}"/>
              </a:ext>
            </a:extLst>
          </p:cNvPr>
          <p:cNvSpPr txBox="1"/>
          <p:nvPr/>
        </p:nvSpPr>
        <p:spPr>
          <a:xfrm>
            <a:off x="827955" y="5911380"/>
            <a:ext cx="6097978" cy="646331"/>
          </a:xfrm>
          <a:prstGeom prst="rect">
            <a:avLst/>
          </a:prstGeom>
          <a:noFill/>
        </p:spPr>
        <p:txBody>
          <a:bodyPr wrap="square">
            <a:spAutoFit/>
          </a:bodyPr>
          <a:lstStyle/>
          <a:p>
            <a:r>
              <a:rPr lang="az-Latn-AZ"/>
              <a:t>Marinovski dişlənmiş yeri yanan bir kibrit başı ilə yandırmağı təklif etdi</a:t>
            </a:r>
          </a:p>
        </p:txBody>
      </p:sp>
    </p:spTree>
    <p:extLst>
      <p:ext uri="{BB962C8B-B14F-4D97-AF65-F5344CB8AC3E}">
        <p14:creationId xmlns:p14="http://schemas.microsoft.com/office/powerpoint/2010/main" val="1097439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11AAE5-1A4F-460C-C032-E35492B97C81}"/>
              </a:ext>
            </a:extLst>
          </p:cNvPr>
          <p:cNvSpPr txBox="1"/>
          <p:nvPr/>
        </p:nvSpPr>
        <p:spPr>
          <a:xfrm>
            <a:off x="1350819" y="496890"/>
            <a:ext cx="6097978" cy="480901"/>
          </a:xfrm>
          <a:prstGeom prst="rect">
            <a:avLst/>
          </a:prstGeom>
          <a:noFill/>
        </p:spPr>
        <p:txBody>
          <a:bodyPr wrap="square">
            <a:spAutoFit/>
          </a:bodyPr>
          <a:lstStyle/>
          <a:p>
            <a:pPr algn="just">
              <a:lnSpc>
                <a:spcPct val="115000"/>
              </a:lnSpc>
              <a:spcAft>
                <a:spcPts val="0"/>
              </a:spcAft>
            </a:pPr>
            <a:r>
              <a:rPr lang="az-Latn-AZ" sz="2400" b="1" u="sng" dirty="0">
                <a:solidFill>
                  <a:srgbClr val="FFC000"/>
                </a:solidFill>
                <a:latin typeface="Arial" charset="0"/>
                <a:ea typeface="Arial" charset="0"/>
                <a:cs typeface="Arial" charset="0"/>
              </a:rPr>
              <a:t>Klinik hadisə №</a:t>
            </a:r>
            <a:r>
              <a:rPr lang="ru-RU" sz="2400" b="1" u="sng" dirty="0">
                <a:solidFill>
                  <a:srgbClr val="FFC000"/>
                </a:solidFill>
                <a:latin typeface="Arial" charset="0"/>
                <a:ea typeface="Arial" charset="0"/>
                <a:cs typeface="Arial" charset="0"/>
              </a:rPr>
              <a:t> 2</a:t>
            </a:r>
            <a:endParaRPr lang="ru-RU" sz="800" dirty="0">
              <a:solidFill>
                <a:srgbClr val="FFC000"/>
              </a:solidFill>
              <a:latin typeface="Arial" charset="0"/>
              <a:ea typeface="Arial" charset="0"/>
              <a:cs typeface="Arial" charset="0"/>
            </a:endParaRPr>
          </a:p>
        </p:txBody>
      </p:sp>
      <p:sp>
        <p:nvSpPr>
          <p:cNvPr id="5" name="TextBox 4">
            <a:extLst>
              <a:ext uri="{FF2B5EF4-FFF2-40B4-BE49-F238E27FC236}">
                <a16:creationId xmlns:a16="http://schemas.microsoft.com/office/drawing/2014/main" id="{3E8451F7-BE94-43EC-CBD2-C9D505B02A7F}"/>
              </a:ext>
            </a:extLst>
          </p:cNvPr>
          <p:cNvSpPr txBox="1"/>
          <p:nvPr/>
        </p:nvSpPr>
        <p:spPr>
          <a:xfrm>
            <a:off x="1350819" y="1297296"/>
            <a:ext cx="8493826" cy="4728217"/>
          </a:xfrm>
          <a:prstGeom prst="rect">
            <a:avLst/>
          </a:prstGeom>
          <a:noFill/>
        </p:spPr>
        <p:txBody>
          <a:bodyPr wrap="square">
            <a:spAutoFit/>
          </a:bodyPr>
          <a:lstStyle/>
          <a:p>
            <a:pPr algn="just">
              <a:lnSpc>
                <a:spcPct val="115000"/>
              </a:lnSpc>
            </a:pPr>
            <a:r>
              <a:rPr lang="az-Latn-AZ" sz="2400" dirty="0">
                <a:latin typeface="Arial" charset="0"/>
                <a:cs typeface="Arial" charset="0"/>
              </a:rPr>
              <a:t>Xəstə A. K., 75 yaşlı qadın  təcili yardım briqadası ilə xəstəxanaya gətirilmişdir. Anamnestik məlumata görə, xəstə həkim tərəfindən təyin olunmuş diqoksin preparatının dozasını səhv salaraq cəmi 9 tablet 0,25 mq-lıq diqoksin dərmanını qəbul etmişdir. Obyektiv müayinədə: xəstənin huşu saxlanılıb, lakin xəstə halsız, suallara ləng cavab verir. Şikayətləri ürəkbulanmadan, qusmadan, mədədə olan ağrılardandır. Dəri örtükləri solğundur, t – 36,6</a:t>
            </a:r>
            <a:r>
              <a:rPr lang="az-Latn-AZ" sz="2400" baseline="30000" dirty="0">
                <a:latin typeface="Arial" charset="0"/>
                <a:cs typeface="Arial" charset="0"/>
              </a:rPr>
              <a:t>0</a:t>
            </a:r>
            <a:r>
              <a:rPr lang="az-Latn-AZ" sz="2400" dirty="0">
                <a:latin typeface="Arial" charset="0"/>
                <a:cs typeface="Arial" charset="0"/>
              </a:rPr>
              <a:t>C, TDS - 22’, SpO2 - 92%, AT - 100/60 mm. Hg. süt., Ps - 47 vurğu/dəq, EKQ-da sinus bradikardiyası, ST/T dəyişiklikləri ilə müşahidə olunur. Qarnı yumşaq, xəstədə ishal müşahidə olunmuşdur.</a:t>
            </a:r>
            <a:endParaRPr lang="ru-RU" sz="2400" dirty="0">
              <a:latin typeface="Arial" charset="0"/>
              <a:cs typeface="Arial" charset="0"/>
            </a:endParaRPr>
          </a:p>
        </p:txBody>
      </p:sp>
    </p:spTree>
    <p:extLst>
      <p:ext uri="{BB962C8B-B14F-4D97-AF65-F5344CB8AC3E}">
        <p14:creationId xmlns:p14="http://schemas.microsoft.com/office/powerpoint/2010/main" val="2581544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0BC4479-D418-6D2E-1DA5-1F4A135EE500}"/>
              </a:ext>
            </a:extLst>
          </p:cNvPr>
          <p:cNvPicPr>
            <a:picLocks noChangeAspect="1"/>
          </p:cNvPicPr>
          <p:nvPr/>
        </p:nvPicPr>
        <p:blipFill>
          <a:blip r:embed="rId2"/>
          <a:stretch>
            <a:fillRect/>
          </a:stretch>
        </p:blipFill>
        <p:spPr>
          <a:xfrm>
            <a:off x="803608" y="2039845"/>
            <a:ext cx="10761947" cy="2430117"/>
          </a:xfrm>
          <a:prstGeom prst="rect">
            <a:avLst/>
          </a:prstGeom>
        </p:spPr>
      </p:pic>
      <p:sp>
        <p:nvSpPr>
          <p:cNvPr id="4" name="TextBox 3">
            <a:extLst>
              <a:ext uri="{FF2B5EF4-FFF2-40B4-BE49-F238E27FC236}">
                <a16:creationId xmlns:a16="http://schemas.microsoft.com/office/drawing/2014/main" id="{DFD159C5-891D-2921-5EC6-A72FD3E064C9}"/>
              </a:ext>
            </a:extLst>
          </p:cNvPr>
          <p:cNvSpPr txBox="1"/>
          <p:nvPr/>
        </p:nvSpPr>
        <p:spPr>
          <a:xfrm>
            <a:off x="3047011" y="5413273"/>
            <a:ext cx="6097978" cy="480901"/>
          </a:xfrm>
          <a:prstGeom prst="rect">
            <a:avLst/>
          </a:prstGeom>
          <a:noFill/>
        </p:spPr>
        <p:txBody>
          <a:bodyPr wrap="square">
            <a:spAutoFit/>
          </a:bodyPr>
          <a:lstStyle/>
          <a:p>
            <a:pPr algn="just">
              <a:lnSpc>
                <a:spcPct val="115000"/>
              </a:lnSpc>
            </a:pPr>
            <a:r>
              <a:rPr lang="az-Latn-AZ" sz="2400" dirty="0">
                <a:solidFill>
                  <a:srgbClr val="FFFF00"/>
                </a:solidFill>
                <a:latin typeface="Arial" panose="020B0604020202020204" pitchFamily="34" charset="0"/>
                <a:ea typeface="SimSun" panose="02010600030101010101" pitchFamily="2" charset="-122"/>
                <a:cs typeface="Arial" panose="020B0604020202020204" pitchFamily="34" charset="0"/>
              </a:rPr>
              <a:t>Diqoksinlə zəhərlənmələrdə</a:t>
            </a:r>
            <a:r>
              <a:rPr lang="az-Latn-AZ" sz="2400" dirty="0">
                <a:solidFill>
                  <a:srgbClr val="FFFF00"/>
                </a:solidFill>
                <a:effectLst/>
                <a:latin typeface="Arial" panose="020B0604020202020204" pitchFamily="34" charset="0"/>
                <a:ea typeface="SimSun" panose="02010600030101010101" pitchFamily="2" charset="-122"/>
                <a:cs typeface="Arial" panose="020B0604020202020204" pitchFamily="34" charset="0"/>
              </a:rPr>
              <a:t> antidot nədir?</a:t>
            </a:r>
            <a:endParaRPr lang="ru-RU" sz="2400" dirty="0">
              <a:solidFill>
                <a:srgbClr val="FFFF00"/>
              </a:solidFill>
              <a:effectLst/>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101514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goxin Immune Fab (DigiFab)">
            <a:extLst>
              <a:ext uri="{FF2B5EF4-FFF2-40B4-BE49-F238E27FC236}">
                <a16:creationId xmlns:a16="http://schemas.microsoft.com/office/drawing/2014/main" id="{C598C023-6CFA-4E0E-CE9B-148C1B4A7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3166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{26E3616D-EF34-0640-8F56-4709D1EC00D7}tf10001062</Template>
  <TotalTime>314</TotalTime>
  <Words>2048</Words>
  <Application>Microsoft Macintosh PowerPoint</Application>
  <PresentationFormat>Широкоэкранный</PresentationFormat>
  <Paragraphs>268</Paragraphs>
  <Slides>50</Slides>
  <Notes>1</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50</vt:i4>
      </vt:variant>
    </vt:vector>
  </HeadingPairs>
  <TitlesOfParts>
    <vt:vector size="61" baseType="lpstr">
      <vt:lpstr>-webkit-standard</vt:lpstr>
      <vt:lpstr>Arial</vt:lpstr>
      <vt:lpstr>Calibri</vt:lpstr>
      <vt:lpstr>Century Gothic</vt:lpstr>
      <vt:lpstr>Linux Libertine</vt:lpstr>
      <vt:lpstr>Tahoma</vt:lpstr>
      <vt:lpstr>Times New Roman</vt:lpstr>
      <vt:lpstr>Verdana</vt:lpstr>
      <vt:lpstr>Wingdings</vt:lpstr>
      <vt:lpstr>Wingdings 3</vt:lpstr>
      <vt:lpstr>Ион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Siklomed və tropikamid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Ismayil Afandiyev</dc:creator>
  <cp:lastModifiedBy>Ismayil Afandiyev</cp:lastModifiedBy>
  <cp:revision>15</cp:revision>
  <dcterms:created xsi:type="dcterms:W3CDTF">2023-03-12T15:55:27Z</dcterms:created>
  <dcterms:modified xsi:type="dcterms:W3CDTF">2023-03-31T21:07:21Z</dcterms:modified>
</cp:coreProperties>
</file>